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2" r:id="rId7"/>
    <p:sldId id="265" r:id="rId8"/>
    <p:sldId id="267" r:id="rId9"/>
    <p:sldId id="268" r:id="rId10"/>
    <p:sldId id="269" r:id="rId11"/>
    <p:sldId id="272" r:id="rId12"/>
    <p:sldId id="278" r:id="rId13"/>
    <p:sldId id="279" r:id="rId14"/>
    <p:sldId id="271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92297-B140-4145-8ACA-0ECA8AB87F04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38721-B717-4A30-88C9-11C43A258D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694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6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7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8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9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10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11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8D0C07-C3C2-4E43-9532-B81BA5A2CD1F}" type="slidenum">
              <a:rPr lang="pl-PL" altLang="pl-PL">
                <a:solidFill>
                  <a:prstClr val="black"/>
                </a:solidFill>
              </a:rPr>
              <a:pPr/>
              <a:t>12</a:t>
            </a:fld>
            <a:endParaRPr lang="pl-PL" altLang="pl-PL">
              <a:solidFill>
                <a:prstClr val="black"/>
              </a:solidFill>
            </a:endParaRPr>
          </a:p>
        </p:txBody>
      </p:sp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7774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290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0848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C02E393-40B5-444B-BF52-D25D08F421F2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709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5671C6E-EF28-4E28-B273-9DA238AEA35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0364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CE25C6-2ED6-468F-A262-075545A83F3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483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04CF45-F1DE-4184-AEA2-DF0FC2B12C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52773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4EF1C2F-CD5B-4CC6-AABB-F9CDDACA89E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125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60EED04-0EB8-4A9B-BE82-902F6C81E0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4581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EC5FB3C-CF5B-42CB-9356-3E96890679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70518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905BBDB-B374-4A78-B263-17F4E6348346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543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494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6DD7B07-5F7C-498B-8A6A-61CB2B8CE1C9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46254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EB0B781-0C43-490D-9B32-8BB25FDD060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5465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altLang="pl-PL"/>
              <a:t>23-2-3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E2924B1-EDC0-4534-8BE4-88D0C0D17DE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65313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772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744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0384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91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421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682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2685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BADC1-618C-4E33-A391-4C96C32C4996}" type="datetimeFigureOut">
              <a:rPr lang="pl-PL" smtClean="0"/>
              <a:t>24.06.2024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6880-9000-4F96-B1A9-6E21B6A1F7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4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tytułuKliknij, aby edytować styl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0"/>
            <a:r>
              <a:rPr lang="en-GB" altLang="pl-PL" smtClean="0"/>
              <a:t>Dziewiąty poziom konspektuKliknij, aby edytować style wzorca tekstu</a:t>
            </a:r>
          </a:p>
          <a:p>
            <a:pPr lvl="1"/>
            <a:r>
              <a:rPr lang="en-GB" altLang="pl-PL" smtClean="0"/>
              <a:t>Drugi poziom</a:t>
            </a:r>
          </a:p>
          <a:p>
            <a:pPr lvl="2"/>
            <a:r>
              <a:rPr lang="en-GB" altLang="pl-PL" smtClean="0"/>
              <a:t>Trzeci poziom</a:t>
            </a:r>
          </a:p>
          <a:p>
            <a:pPr lvl="3"/>
            <a:r>
              <a:rPr lang="en-GB" altLang="pl-PL" smtClean="0"/>
              <a:t>Czwarty poziom</a:t>
            </a:r>
          </a:p>
          <a:p>
            <a:pPr lvl="4"/>
            <a:r>
              <a:rPr lang="en-GB" altLang="pl-PL" smtClean="0"/>
              <a:t>Piąty poziom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pl-PL" altLang="pl-PL" smtClean="0"/>
              <a:t>23-2-3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pl-PL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730DBC73-6E52-45DC-A39D-5653D8351C58}" type="slidenum">
              <a:rPr lang="pl-PL" altLang="pl-PL" smtClean="0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13802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fontAlgn="base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802969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20180"/>
                <a:gridCol w="1332148"/>
                <a:gridCol w="1440160"/>
                <a:gridCol w="2088232"/>
              </a:tblGrid>
              <a:tr h="694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zadań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Długość dróg (km)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Środki przekazane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231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226,5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142 452 473,10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82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174,6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119 167 238,42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401,1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261 619 711,52 zł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97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47286" y="2276872"/>
            <a:ext cx="60660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</a:rPr>
              <a:t>NABÓR NA 2025 ROK </a:t>
            </a:r>
          </a:p>
          <a:p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b="1" dirty="0" smtClean="0">
                <a:solidFill>
                  <a:schemeClr val="bg1"/>
                </a:solidFill>
              </a:rPr>
              <a:t>Minister </a:t>
            </a:r>
            <a:r>
              <a:rPr lang="pl-PL" sz="2400" b="1" dirty="0">
                <a:solidFill>
                  <a:schemeClr val="bg1"/>
                </a:solidFill>
              </a:rPr>
              <a:t>właściwy do spraw transportu w terminie </a:t>
            </a:r>
            <a:r>
              <a:rPr lang="pl-PL" sz="2800" b="1" u="sng" dirty="0" smtClean="0">
                <a:solidFill>
                  <a:schemeClr val="bg1"/>
                </a:solidFill>
              </a:rPr>
              <a:t>do </a:t>
            </a:r>
            <a:r>
              <a:rPr lang="pl-PL" sz="2800" b="1" u="sng" dirty="0">
                <a:solidFill>
                  <a:schemeClr val="bg1"/>
                </a:solidFill>
              </a:rPr>
              <a:t>dnia 15 </a:t>
            </a:r>
            <a:r>
              <a:rPr lang="pl-PL" sz="2800" b="1" u="sng" dirty="0" smtClean="0">
                <a:solidFill>
                  <a:schemeClr val="bg1"/>
                </a:solidFill>
              </a:rPr>
              <a:t>lipca 2024 </a:t>
            </a:r>
            <a:r>
              <a:rPr lang="pl-PL" sz="2400" b="1" dirty="0">
                <a:solidFill>
                  <a:schemeClr val="bg1"/>
                </a:solidFill>
              </a:rPr>
              <a:t>roku </a:t>
            </a:r>
            <a:r>
              <a:rPr lang="pl-PL" sz="2400" b="1" dirty="0" smtClean="0">
                <a:solidFill>
                  <a:schemeClr val="bg1"/>
                </a:solidFill>
              </a:rPr>
              <a:t>poinformuje </a:t>
            </a:r>
            <a:r>
              <a:rPr lang="pl-PL" sz="2400" b="1" dirty="0">
                <a:solidFill>
                  <a:schemeClr val="bg1"/>
                </a:solidFill>
              </a:rPr>
              <a:t>wojewodów o przewidywanej wysokości środków przeznaczonych na dofinansowanie zadań powiatowych oraz zadań gminnych na dane województwo, w tym zadań </a:t>
            </a:r>
            <a:r>
              <a:rPr lang="pl-PL" sz="2400" b="1" dirty="0" smtClean="0">
                <a:solidFill>
                  <a:schemeClr val="bg1"/>
                </a:solidFill>
              </a:rPr>
              <a:t>wieloletnich</a:t>
            </a:r>
            <a:endParaRPr lang="pl-PL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9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47286" y="2708920"/>
            <a:ext cx="606601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Wojewoda </a:t>
            </a:r>
            <a:r>
              <a:rPr lang="pl-PL" sz="2400" b="1" dirty="0">
                <a:solidFill>
                  <a:schemeClr val="bg1"/>
                </a:solidFill>
              </a:rPr>
              <a:t>dokonuje </a:t>
            </a:r>
            <a:r>
              <a:rPr lang="pl-PL" sz="2400" b="1" dirty="0" smtClean="0">
                <a:solidFill>
                  <a:schemeClr val="bg1"/>
                </a:solidFill>
              </a:rPr>
              <a:t>podziału środków </a:t>
            </a:r>
            <a:r>
              <a:rPr lang="pl-PL" sz="2400" b="1" dirty="0">
                <a:solidFill>
                  <a:schemeClr val="bg1"/>
                </a:solidFill>
              </a:rPr>
              <a:t>między zadania powiatowe i zadania </a:t>
            </a:r>
            <a:r>
              <a:rPr lang="pl-PL" sz="2400" b="1" dirty="0" smtClean="0">
                <a:solidFill>
                  <a:schemeClr val="bg1"/>
                </a:solidFill>
              </a:rPr>
              <a:t>gminne</a:t>
            </a:r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b="1" dirty="0" smtClean="0">
                <a:solidFill>
                  <a:schemeClr val="bg1"/>
                </a:solidFill>
              </a:rPr>
              <a:t> a następnie ogłasza i przeprowadza </a:t>
            </a:r>
            <a:r>
              <a:rPr lang="pl-PL" sz="3600" b="1" dirty="0" smtClean="0">
                <a:solidFill>
                  <a:schemeClr val="bg1"/>
                </a:solidFill>
              </a:rPr>
              <a:t>nabór </a:t>
            </a:r>
            <a:r>
              <a:rPr lang="pl-PL" sz="3600" b="1" dirty="0">
                <a:solidFill>
                  <a:schemeClr val="bg1"/>
                </a:solidFill>
              </a:rPr>
              <a:t>wniosków</a:t>
            </a:r>
            <a:r>
              <a:rPr lang="pl-PL" sz="2400" b="1" dirty="0">
                <a:solidFill>
                  <a:schemeClr val="bg1"/>
                </a:solidFill>
              </a:rPr>
              <a:t> na dofinansowanie zadań powiatowych oraz zadań </a:t>
            </a:r>
            <a:r>
              <a:rPr lang="pl-PL" sz="2400" b="1" dirty="0" smtClean="0">
                <a:solidFill>
                  <a:schemeClr val="bg1"/>
                </a:solidFill>
              </a:rPr>
              <a:t>gminnych.</a:t>
            </a:r>
          </a:p>
          <a:p>
            <a:endParaRPr lang="pl-PL" sz="2400" b="1" dirty="0">
              <a:solidFill>
                <a:schemeClr val="bg1"/>
              </a:solidFill>
            </a:endParaRPr>
          </a:p>
          <a:p>
            <a:r>
              <a:rPr lang="pl-PL" sz="2400" b="1" dirty="0" smtClean="0">
                <a:solidFill>
                  <a:schemeClr val="bg1"/>
                </a:solidFill>
              </a:rPr>
              <a:t>Nabór trwa </a:t>
            </a:r>
            <a:r>
              <a:rPr lang="pl-PL" sz="4000" b="1" dirty="0" smtClean="0">
                <a:solidFill>
                  <a:srgbClr val="FF0000"/>
                </a:solidFill>
              </a:rPr>
              <a:t>30 dni </a:t>
            </a:r>
            <a:r>
              <a:rPr lang="pl-PL" sz="2400" b="1" dirty="0" smtClean="0">
                <a:solidFill>
                  <a:schemeClr val="bg1"/>
                </a:solidFill>
              </a:rPr>
              <a:t>od ogłoszenia. </a:t>
            </a:r>
            <a:endParaRPr lang="pl-PL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95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771800" y="2708920"/>
            <a:ext cx="6066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Dofinansowaniem mogą być objęte: </a:t>
            </a:r>
            <a:r>
              <a:rPr lang="pl-PL" sz="2400" b="1" u="sng" dirty="0" smtClean="0">
                <a:solidFill>
                  <a:schemeClr val="bg1"/>
                </a:solidFill>
              </a:rPr>
              <a:t>budowa, przebudowa lub remont</a:t>
            </a:r>
            <a:r>
              <a:rPr lang="pl-PL" sz="2400" b="1" dirty="0" smtClean="0">
                <a:solidFill>
                  <a:schemeClr val="bg1"/>
                </a:solidFill>
              </a:rPr>
              <a:t> drogi.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>W ramach naboru gmina/powiat/miasto mogą składać </a:t>
            </a:r>
            <a:r>
              <a:rPr lang="pl-PL" sz="2800" b="1" u="sng" dirty="0" smtClean="0">
                <a:solidFill>
                  <a:schemeClr val="bg1"/>
                </a:solidFill>
              </a:rPr>
              <a:t>po 2 wnioski </a:t>
            </a:r>
          </a:p>
          <a:p>
            <a:endParaRPr lang="pl-PL" sz="2800" b="1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42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3000"/>
            <a:lum/>
          </a:blip>
          <a:srcRect/>
          <a:stretch>
            <a:fillRect l="-22000" t="-1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7504" y="332657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>
                <a:latin typeface="Georgia" panose="02040502050405020303" pitchFamily="18" charset="0"/>
              </a:rPr>
              <a:t>Dziękuję za uwagę </a:t>
            </a:r>
            <a:endParaRPr lang="pl-PL" sz="4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2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603736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20180"/>
                <a:gridCol w="1332148"/>
                <a:gridCol w="1440160"/>
                <a:gridCol w="2088232"/>
              </a:tblGrid>
              <a:tr h="694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zadań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Długość dróg (km)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Środki przekazane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158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162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89 562 726,98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55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101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70 494 992,89 zł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213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263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160 057 719,87 zł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52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088713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20180"/>
                <a:gridCol w="1332148"/>
                <a:gridCol w="1440160"/>
                <a:gridCol w="2088232"/>
              </a:tblGrid>
              <a:tr h="694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zadań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Długość dróg (km)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Środki przekazane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117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156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97 167 897,48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34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109,7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71 530 189,40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151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265,7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168 698 086,88 zł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3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32496"/>
              </p:ext>
            </p:extLst>
          </p:nvPr>
        </p:nvGraphicFramePr>
        <p:xfrm>
          <a:off x="2483768" y="2708920"/>
          <a:ext cx="6480720" cy="305835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20180"/>
                <a:gridCol w="1116124"/>
                <a:gridCol w="1512168"/>
                <a:gridCol w="2232248"/>
              </a:tblGrid>
              <a:tr h="694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zadań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Liczba przejść dla pieszych realizowanych w ramach zadań</a:t>
                      </a:r>
                      <a:endParaRPr lang="pl-PL" sz="1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Środki przekazane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42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120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13 797 712,77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52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170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19 705 939,56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94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290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33 503 652,33 zł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3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699048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1620180"/>
                <a:gridCol w="1188132"/>
                <a:gridCol w="1584176"/>
                <a:gridCol w="2088232"/>
              </a:tblGrid>
              <a:tr h="694840">
                <a:tc>
                  <a:txBody>
                    <a:bodyPr/>
                    <a:lstStyle/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Ilość zadań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Długość dróg (km)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Środki przyznane </a:t>
                      </a:r>
                      <a:br>
                        <a:rPr lang="pl-PL" dirty="0" smtClean="0"/>
                      </a:br>
                      <a:r>
                        <a:rPr lang="pl-PL" dirty="0" smtClean="0"/>
                        <a:t>na 2022 r.</a:t>
                      </a:r>
                      <a:endParaRPr lang="pl-PL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76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104,2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106 151 574,19 zł</a:t>
                      </a:r>
                    </a:p>
                    <a:p>
                      <a:pPr algn="ctr"/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31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111,7</a:t>
                      </a:r>
                      <a:endParaRPr lang="pl-PL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91 920 675,50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1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107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215,9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198 072 249,69zł</a:t>
                      </a:r>
                    </a:p>
                    <a:p>
                      <a:pPr algn="ctr"/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43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28117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</a:tblPr>
              <a:tblGrid>
                <a:gridCol w="1620180"/>
                <a:gridCol w="1188132"/>
                <a:gridCol w="1584176"/>
                <a:gridCol w="2088232"/>
              </a:tblGrid>
              <a:tr h="694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Ilość zadań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Długość dróg (km)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Środki</a:t>
                      </a:r>
                      <a:r>
                        <a:rPr lang="pl-PL" baseline="0" dirty="0" smtClean="0"/>
                        <a:t> Funduszu </a:t>
                      </a:r>
                    </a:p>
                    <a:p>
                      <a:pPr algn="ctr"/>
                      <a:r>
                        <a:rPr lang="pl-PL" baseline="0" dirty="0" smtClean="0"/>
                        <a:t>2023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80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85 km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91 999 675,15 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29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103 km 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87 463 650,50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109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188 km 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179 463 325,65 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8899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786886"/>
              </p:ext>
            </p:extLst>
          </p:nvPr>
        </p:nvGraphicFramePr>
        <p:xfrm>
          <a:off x="2483768" y="2708920"/>
          <a:ext cx="6480720" cy="280831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</a:tblPr>
              <a:tblGrid>
                <a:gridCol w="1620180"/>
                <a:gridCol w="1332148"/>
                <a:gridCol w="1440160"/>
                <a:gridCol w="2088232"/>
              </a:tblGrid>
              <a:tr h="694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Ilość zadań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Długość dróg (km)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Środki</a:t>
                      </a:r>
                      <a:r>
                        <a:rPr lang="pl-PL" baseline="0" dirty="0" smtClean="0"/>
                        <a:t> Funduszu </a:t>
                      </a:r>
                    </a:p>
                    <a:p>
                      <a:pPr algn="ctr"/>
                      <a:r>
                        <a:rPr lang="pl-PL" baseline="0" dirty="0" smtClean="0"/>
                        <a:t>2023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70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65 km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33 717 781,59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26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54  km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29 635 019,00 zł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96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119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km 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63 352 800,59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771800" y="1988840"/>
            <a:ext cx="2967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Nabór na zadania remontowe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487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25570"/>
              </p:ext>
            </p:extLst>
          </p:nvPr>
        </p:nvGraphicFramePr>
        <p:xfrm>
          <a:off x="2123728" y="2708920"/>
          <a:ext cx="6840760" cy="284499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</a:tblPr>
              <a:tblGrid>
                <a:gridCol w="1596177"/>
                <a:gridCol w="852095"/>
                <a:gridCol w="1345240"/>
                <a:gridCol w="1243775"/>
                <a:gridCol w="1803473"/>
              </a:tblGrid>
              <a:tr h="694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pl-P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/>
                        <a:t>Ilość zadań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/>
                        <a:t>Zrealizowane</a:t>
                      </a:r>
                    </a:p>
                    <a:p>
                      <a:pPr algn="ctr"/>
                      <a:r>
                        <a:rPr lang="pl-PL" sz="1400" dirty="0" smtClean="0"/>
                        <a:t>drogi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dirty="0" smtClean="0">
                          <a:solidFill>
                            <a:schemeClr val="bg1"/>
                          </a:solidFill>
                        </a:rPr>
                        <a:t>Zrealizowane elementy infrastruktury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z="1400" dirty="0" smtClean="0"/>
                        <a:t>Środki</a:t>
                      </a:r>
                      <a:r>
                        <a:rPr lang="pl-PL" sz="1400" baseline="0" dirty="0" smtClean="0"/>
                        <a:t> Funduszu </a:t>
                      </a:r>
                    </a:p>
                    <a:p>
                      <a:pPr algn="ctr"/>
                      <a:r>
                        <a:rPr lang="pl-PL" sz="1400" baseline="0" dirty="0" smtClean="0"/>
                        <a:t>2023</a:t>
                      </a:r>
                      <a:endParaRPr lang="pl-PL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51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22 km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77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29 846 161,41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40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29 km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55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27 859 712,12 zł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93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51 km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132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57 705 873,53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2771800" y="1988840"/>
            <a:ext cx="2320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Nabór na zadania BRD 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951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8518"/>
              </p:ext>
            </p:extLst>
          </p:nvPr>
        </p:nvGraphicFramePr>
        <p:xfrm>
          <a:off x="2483768" y="2708920"/>
          <a:ext cx="6408711" cy="3210753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  <a:reflection blurRad="6350" stA="52000" endA="300" endPos="35000" dir="5400000" sy="-100000" algn="bl" rotWithShape="0"/>
                </a:effectLst>
              </a:tblPr>
              <a:tblGrid>
                <a:gridCol w="1512168"/>
                <a:gridCol w="936104"/>
                <a:gridCol w="1224136"/>
                <a:gridCol w="2736303"/>
              </a:tblGrid>
              <a:tr h="694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u="sng" dirty="0" smtClean="0"/>
                        <a:t>Zadania realizowane obecnie</a:t>
                      </a:r>
                      <a:endParaRPr lang="pl-PL" u="sng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>
                          <a:solidFill>
                            <a:schemeClr val="bg1"/>
                          </a:solidFill>
                        </a:rPr>
                        <a:t>Ilość</a:t>
                      </a:r>
                      <a:r>
                        <a:rPr lang="pl-PL" b="1" baseline="0" dirty="0" smtClean="0">
                          <a:solidFill>
                            <a:schemeClr val="bg1"/>
                          </a:solidFill>
                        </a:rPr>
                        <a:t> zadań</a:t>
                      </a:r>
                      <a:endParaRPr lang="pl-P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u="none" dirty="0" smtClean="0">
                          <a:solidFill>
                            <a:schemeClr val="bg1"/>
                          </a:solidFill>
                        </a:rPr>
                        <a:t>Planowany</a:t>
                      </a:r>
                      <a:r>
                        <a:rPr lang="pl-PL" sz="1600" b="1" u="none" baseline="0" dirty="0" smtClean="0">
                          <a:solidFill>
                            <a:schemeClr val="bg1"/>
                          </a:solidFill>
                        </a:rPr>
                        <a:t> efekt rzeczowy</a:t>
                      </a:r>
                      <a:endParaRPr lang="pl-PL" sz="1600" b="1" u="none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Środki</a:t>
                      </a:r>
                      <a:r>
                        <a:rPr lang="pl-PL" baseline="0" dirty="0" smtClean="0"/>
                        <a:t> Funduszu </a:t>
                      </a:r>
                    </a:p>
                    <a:p>
                      <a:pPr algn="ctr"/>
                      <a:r>
                        <a:rPr lang="pl-PL" baseline="0" dirty="0" smtClean="0"/>
                        <a:t>2024</a:t>
                      </a:r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GMINNE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113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 km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171 368 016,62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ZADANIA POWIATOWE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102 km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143 639 310,36 zł</a:t>
                      </a:r>
                    </a:p>
                    <a:p>
                      <a:pPr algn="ctr"/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</a:tr>
              <a:tr h="704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dirty="0" smtClean="0"/>
                        <a:t>RAZEM</a:t>
                      </a:r>
                      <a:endParaRPr lang="pl-PL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160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202 km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pl-PL" smtClean="0"/>
                        <a:t>315 007 326,98 zł</a:t>
                      </a:r>
                      <a:endParaRPr lang="pl-PL" dirty="0" smtClean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44698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421</Words>
  <Application>Microsoft Office PowerPoint</Application>
  <PresentationFormat>Pokaz na ekranie (4:3)</PresentationFormat>
  <Paragraphs>164</Paragraphs>
  <Slides>13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5" baseType="lpstr">
      <vt:lpstr>Motyw pakietu Office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Patryk Szwagiel</dc:creator>
  <cp:lastModifiedBy>Monika Barszcz-Chodkowska</cp:lastModifiedBy>
  <cp:revision>39</cp:revision>
  <dcterms:created xsi:type="dcterms:W3CDTF">2022-07-08T10:37:45Z</dcterms:created>
  <dcterms:modified xsi:type="dcterms:W3CDTF">2024-06-24T06:54:16Z</dcterms:modified>
</cp:coreProperties>
</file>