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9" r:id="rId1"/>
  </p:sldMasterIdLst>
  <p:notesMasterIdLst>
    <p:notesMasterId r:id="rId39"/>
  </p:notesMasterIdLst>
  <p:sldIdLst>
    <p:sldId id="256" r:id="rId2"/>
    <p:sldId id="257" r:id="rId3"/>
    <p:sldId id="331" r:id="rId4"/>
    <p:sldId id="258" r:id="rId5"/>
    <p:sldId id="259" r:id="rId6"/>
    <p:sldId id="285" r:id="rId7"/>
    <p:sldId id="297" r:id="rId8"/>
    <p:sldId id="298" r:id="rId9"/>
    <p:sldId id="304" r:id="rId10"/>
    <p:sldId id="299" r:id="rId11"/>
    <p:sldId id="300" r:id="rId12"/>
    <p:sldId id="301" r:id="rId13"/>
    <p:sldId id="302" r:id="rId14"/>
    <p:sldId id="305" r:id="rId15"/>
    <p:sldId id="306" r:id="rId16"/>
    <p:sldId id="303" r:id="rId17"/>
    <p:sldId id="308" r:id="rId18"/>
    <p:sldId id="307" r:id="rId19"/>
    <p:sldId id="309" r:id="rId20"/>
    <p:sldId id="312" r:id="rId21"/>
    <p:sldId id="310" r:id="rId22"/>
    <p:sldId id="311" r:id="rId23"/>
    <p:sldId id="316" r:id="rId24"/>
    <p:sldId id="313" r:id="rId25"/>
    <p:sldId id="326" r:id="rId26"/>
    <p:sldId id="323" r:id="rId27"/>
    <p:sldId id="324" r:id="rId28"/>
    <p:sldId id="328" r:id="rId29"/>
    <p:sldId id="315" r:id="rId30"/>
    <p:sldId id="330" r:id="rId31"/>
    <p:sldId id="327" r:id="rId32"/>
    <p:sldId id="318" r:id="rId33"/>
    <p:sldId id="325" r:id="rId34"/>
    <p:sldId id="317" r:id="rId35"/>
    <p:sldId id="319" r:id="rId36"/>
    <p:sldId id="329" r:id="rId37"/>
    <p:sldId id="321" r:id="rId38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719"/>
  </p:normalViewPr>
  <p:slideViewPr>
    <p:cSldViewPr snapToGrid="0">
      <p:cViewPr varScale="1">
        <p:scale>
          <a:sx n="62" d="100"/>
          <a:sy n="62" d="100"/>
        </p:scale>
        <p:origin x="80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56F9CA5-CEB6-438C-9571-0E4E826BDFB3}" type="doc">
      <dgm:prSet loTypeId="urn:microsoft.com/office/officeart/2005/8/layout/vProcess5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pl-PL"/>
        </a:p>
      </dgm:t>
    </dgm:pt>
    <dgm:pt modelId="{69D4DFEA-3F74-4EEF-82CA-890F73D15995}">
      <dgm:prSet phldrT="[Tekst]"/>
      <dgm:spPr/>
      <dgm:t>
        <a:bodyPr/>
        <a:lstStyle/>
        <a:p>
          <a:r>
            <a:rPr lang="pl-PL" dirty="0"/>
            <a:t>Bieżące funkcjonowanie </a:t>
          </a:r>
        </a:p>
      </dgm:t>
    </dgm:pt>
    <dgm:pt modelId="{B0239796-2AB0-4299-8E1E-6E22372640C9}" type="parTrans" cxnId="{2E3189F7-1CB8-43A7-9A51-9F1F4A80F2A3}">
      <dgm:prSet/>
      <dgm:spPr/>
      <dgm:t>
        <a:bodyPr/>
        <a:lstStyle/>
        <a:p>
          <a:endParaRPr lang="pl-PL"/>
        </a:p>
      </dgm:t>
    </dgm:pt>
    <dgm:pt modelId="{0E3A3B3F-84A0-439B-9524-227EC2FBA2EF}" type="sibTrans" cxnId="{2E3189F7-1CB8-43A7-9A51-9F1F4A80F2A3}">
      <dgm:prSet/>
      <dgm:spPr/>
      <dgm:t>
        <a:bodyPr/>
        <a:lstStyle/>
        <a:p>
          <a:endParaRPr lang="pl-PL"/>
        </a:p>
      </dgm:t>
    </dgm:pt>
    <dgm:pt modelId="{4F681A1A-B63F-4F75-9925-BE328B3B3B72}">
      <dgm:prSet phldrT="[Tekst]"/>
      <dgm:spPr/>
      <dgm:t>
        <a:bodyPr/>
        <a:lstStyle/>
        <a:p>
          <a:r>
            <a:rPr lang="pl-PL" dirty="0">
              <a:solidFill>
                <a:srgbClr val="002060"/>
              </a:solidFill>
            </a:rPr>
            <a:t>Zarządzanie kryzysowe</a:t>
          </a:r>
        </a:p>
      </dgm:t>
    </dgm:pt>
    <dgm:pt modelId="{B4AB6CD0-A64C-400D-B647-C879E9475F30}" type="parTrans" cxnId="{1DB08782-AEA9-40A2-B3E2-1F69A3A03D7E}">
      <dgm:prSet/>
      <dgm:spPr/>
      <dgm:t>
        <a:bodyPr/>
        <a:lstStyle/>
        <a:p>
          <a:endParaRPr lang="pl-PL"/>
        </a:p>
      </dgm:t>
    </dgm:pt>
    <dgm:pt modelId="{5EA973C9-6911-49A5-9141-BB57FB234D71}" type="sibTrans" cxnId="{1DB08782-AEA9-40A2-B3E2-1F69A3A03D7E}">
      <dgm:prSet/>
      <dgm:spPr/>
      <dgm:t>
        <a:bodyPr/>
        <a:lstStyle/>
        <a:p>
          <a:endParaRPr lang="pl-PL"/>
        </a:p>
      </dgm:t>
    </dgm:pt>
    <dgm:pt modelId="{92BE4796-A7E6-44AF-A244-EC2F9955A7DE}">
      <dgm:prSet phldrT="[Tekst]"/>
      <dgm:spPr/>
      <dgm:t>
        <a:bodyPr/>
        <a:lstStyle/>
        <a:p>
          <a:r>
            <a:rPr lang="pl-PL" dirty="0"/>
            <a:t>Stany nadzwyczajne </a:t>
          </a:r>
        </a:p>
      </dgm:t>
    </dgm:pt>
    <dgm:pt modelId="{6E82DFEC-8253-4FD7-8148-3331B2A323E5}" type="parTrans" cxnId="{4B6FE1BA-CA69-4B4B-9D8B-A96F1EF0AB18}">
      <dgm:prSet/>
      <dgm:spPr/>
      <dgm:t>
        <a:bodyPr/>
        <a:lstStyle/>
        <a:p>
          <a:endParaRPr lang="pl-PL"/>
        </a:p>
      </dgm:t>
    </dgm:pt>
    <dgm:pt modelId="{E242320A-114E-4E67-9673-2C1E57F737A3}" type="sibTrans" cxnId="{4B6FE1BA-CA69-4B4B-9D8B-A96F1EF0AB18}">
      <dgm:prSet/>
      <dgm:spPr/>
      <dgm:t>
        <a:bodyPr/>
        <a:lstStyle/>
        <a:p>
          <a:endParaRPr lang="pl-PL"/>
        </a:p>
      </dgm:t>
    </dgm:pt>
    <dgm:pt modelId="{A1EB07B9-CB0E-4FFE-B790-2D2F1273E73C}" type="pres">
      <dgm:prSet presAssocID="{656F9CA5-CEB6-438C-9571-0E4E826BDFB3}" presName="outerComposite" presStyleCnt="0">
        <dgm:presLayoutVars>
          <dgm:chMax val="5"/>
          <dgm:dir/>
          <dgm:resizeHandles val="exact"/>
        </dgm:presLayoutVars>
      </dgm:prSet>
      <dgm:spPr/>
    </dgm:pt>
    <dgm:pt modelId="{EA9A9069-FAAC-45B7-80E4-CB0689735065}" type="pres">
      <dgm:prSet presAssocID="{656F9CA5-CEB6-438C-9571-0E4E826BDFB3}" presName="dummyMaxCanvas" presStyleCnt="0">
        <dgm:presLayoutVars/>
      </dgm:prSet>
      <dgm:spPr/>
    </dgm:pt>
    <dgm:pt modelId="{576EA0F5-A264-433F-BA8B-9E9680257F61}" type="pres">
      <dgm:prSet presAssocID="{656F9CA5-CEB6-438C-9571-0E4E826BDFB3}" presName="ThreeNodes_1" presStyleLbl="node1" presStyleIdx="0" presStyleCnt="3">
        <dgm:presLayoutVars>
          <dgm:bulletEnabled val="1"/>
        </dgm:presLayoutVars>
      </dgm:prSet>
      <dgm:spPr/>
    </dgm:pt>
    <dgm:pt modelId="{993E8619-561C-4EE9-8212-4604E7B70A22}" type="pres">
      <dgm:prSet presAssocID="{656F9CA5-CEB6-438C-9571-0E4E826BDFB3}" presName="ThreeNodes_2" presStyleLbl="node1" presStyleIdx="1" presStyleCnt="3">
        <dgm:presLayoutVars>
          <dgm:bulletEnabled val="1"/>
        </dgm:presLayoutVars>
      </dgm:prSet>
      <dgm:spPr/>
    </dgm:pt>
    <dgm:pt modelId="{2C72E226-5DCA-4B93-944D-DE6D4088B02F}" type="pres">
      <dgm:prSet presAssocID="{656F9CA5-CEB6-438C-9571-0E4E826BDFB3}" presName="ThreeNodes_3" presStyleLbl="node1" presStyleIdx="2" presStyleCnt="3">
        <dgm:presLayoutVars>
          <dgm:bulletEnabled val="1"/>
        </dgm:presLayoutVars>
      </dgm:prSet>
      <dgm:spPr/>
    </dgm:pt>
    <dgm:pt modelId="{EFBA881C-F3C3-4C62-B8B9-B5305B067150}" type="pres">
      <dgm:prSet presAssocID="{656F9CA5-CEB6-438C-9571-0E4E826BDFB3}" presName="ThreeConn_1-2" presStyleLbl="fgAccFollowNode1" presStyleIdx="0" presStyleCnt="2">
        <dgm:presLayoutVars>
          <dgm:bulletEnabled val="1"/>
        </dgm:presLayoutVars>
      </dgm:prSet>
      <dgm:spPr/>
    </dgm:pt>
    <dgm:pt modelId="{1454D6E1-4757-4AB2-A537-CFA8E213ACB1}" type="pres">
      <dgm:prSet presAssocID="{656F9CA5-CEB6-438C-9571-0E4E826BDFB3}" presName="ThreeConn_2-3" presStyleLbl="fgAccFollowNode1" presStyleIdx="1" presStyleCnt="2">
        <dgm:presLayoutVars>
          <dgm:bulletEnabled val="1"/>
        </dgm:presLayoutVars>
      </dgm:prSet>
      <dgm:spPr/>
    </dgm:pt>
    <dgm:pt modelId="{846CDE87-FA2E-419B-8835-23A3E51D95BB}" type="pres">
      <dgm:prSet presAssocID="{656F9CA5-CEB6-438C-9571-0E4E826BDFB3}" presName="ThreeNodes_1_text" presStyleLbl="node1" presStyleIdx="2" presStyleCnt="3">
        <dgm:presLayoutVars>
          <dgm:bulletEnabled val="1"/>
        </dgm:presLayoutVars>
      </dgm:prSet>
      <dgm:spPr/>
    </dgm:pt>
    <dgm:pt modelId="{F3E80556-5DEB-45BF-9612-01AB51603A73}" type="pres">
      <dgm:prSet presAssocID="{656F9CA5-CEB6-438C-9571-0E4E826BDFB3}" presName="ThreeNodes_2_text" presStyleLbl="node1" presStyleIdx="2" presStyleCnt="3">
        <dgm:presLayoutVars>
          <dgm:bulletEnabled val="1"/>
        </dgm:presLayoutVars>
      </dgm:prSet>
      <dgm:spPr/>
    </dgm:pt>
    <dgm:pt modelId="{66A6EF21-8E40-4E92-A803-20191D25493F}" type="pres">
      <dgm:prSet presAssocID="{656F9CA5-CEB6-438C-9571-0E4E826BDFB3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F345F51B-955D-4E98-844D-8B3B3354BD45}" type="presOf" srcId="{5EA973C9-6911-49A5-9141-BB57FB234D71}" destId="{1454D6E1-4757-4AB2-A537-CFA8E213ACB1}" srcOrd="0" destOrd="0" presId="urn:microsoft.com/office/officeart/2005/8/layout/vProcess5"/>
    <dgm:cxn modelId="{CCC47D2D-A1B5-4B0D-838D-A7E20018F250}" type="presOf" srcId="{4F681A1A-B63F-4F75-9925-BE328B3B3B72}" destId="{993E8619-561C-4EE9-8212-4604E7B70A22}" srcOrd="0" destOrd="0" presId="urn:microsoft.com/office/officeart/2005/8/layout/vProcess5"/>
    <dgm:cxn modelId="{311BE82D-9EB1-4D41-A27C-0D011B51F82E}" type="presOf" srcId="{656F9CA5-CEB6-438C-9571-0E4E826BDFB3}" destId="{A1EB07B9-CB0E-4FFE-B790-2D2F1273E73C}" srcOrd="0" destOrd="0" presId="urn:microsoft.com/office/officeart/2005/8/layout/vProcess5"/>
    <dgm:cxn modelId="{B5AE0D5D-A215-4CB3-901D-49DD18A345FE}" type="presOf" srcId="{92BE4796-A7E6-44AF-A244-EC2F9955A7DE}" destId="{2C72E226-5DCA-4B93-944D-DE6D4088B02F}" srcOrd="0" destOrd="0" presId="urn:microsoft.com/office/officeart/2005/8/layout/vProcess5"/>
    <dgm:cxn modelId="{DD44EA4F-12A7-4F1E-9CBE-2A052A65B020}" type="presOf" srcId="{69D4DFEA-3F74-4EEF-82CA-890F73D15995}" destId="{846CDE87-FA2E-419B-8835-23A3E51D95BB}" srcOrd="1" destOrd="0" presId="urn:microsoft.com/office/officeart/2005/8/layout/vProcess5"/>
    <dgm:cxn modelId="{1DB08782-AEA9-40A2-B3E2-1F69A3A03D7E}" srcId="{656F9CA5-CEB6-438C-9571-0E4E826BDFB3}" destId="{4F681A1A-B63F-4F75-9925-BE328B3B3B72}" srcOrd="1" destOrd="0" parTransId="{B4AB6CD0-A64C-400D-B647-C879E9475F30}" sibTransId="{5EA973C9-6911-49A5-9141-BB57FB234D71}"/>
    <dgm:cxn modelId="{F148E0A1-757A-4139-B26D-DAB0076102D1}" type="presOf" srcId="{69D4DFEA-3F74-4EEF-82CA-890F73D15995}" destId="{576EA0F5-A264-433F-BA8B-9E9680257F61}" srcOrd="0" destOrd="0" presId="urn:microsoft.com/office/officeart/2005/8/layout/vProcess5"/>
    <dgm:cxn modelId="{170097A2-86C0-4CF4-9D3F-8CD50592917B}" type="presOf" srcId="{4F681A1A-B63F-4F75-9925-BE328B3B3B72}" destId="{F3E80556-5DEB-45BF-9612-01AB51603A73}" srcOrd="1" destOrd="0" presId="urn:microsoft.com/office/officeart/2005/8/layout/vProcess5"/>
    <dgm:cxn modelId="{4B6FE1BA-CA69-4B4B-9D8B-A96F1EF0AB18}" srcId="{656F9CA5-CEB6-438C-9571-0E4E826BDFB3}" destId="{92BE4796-A7E6-44AF-A244-EC2F9955A7DE}" srcOrd="2" destOrd="0" parTransId="{6E82DFEC-8253-4FD7-8148-3331B2A323E5}" sibTransId="{E242320A-114E-4E67-9673-2C1E57F737A3}"/>
    <dgm:cxn modelId="{0F2C2AE0-2805-44C3-8116-AE81BABB2405}" type="presOf" srcId="{0E3A3B3F-84A0-439B-9524-227EC2FBA2EF}" destId="{EFBA881C-F3C3-4C62-B8B9-B5305B067150}" srcOrd="0" destOrd="0" presId="urn:microsoft.com/office/officeart/2005/8/layout/vProcess5"/>
    <dgm:cxn modelId="{B54B9DF4-6320-4930-8DBC-E1D43BCC32A8}" type="presOf" srcId="{92BE4796-A7E6-44AF-A244-EC2F9955A7DE}" destId="{66A6EF21-8E40-4E92-A803-20191D25493F}" srcOrd="1" destOrd="0" presId="urn:microsoft.com/office/officeart/2005/8/layout/vProcess5"/>
    <dgm:cxn modelId="{2E3189F7-1CB8-43A7-9A51-9F1F4A80F2A3}" srcId="{656F9CA5-CEB6-438C-9571-0E4E826BDFB3}" destId="{69D4DFEA-3F74-4EEF-82CA-890F73D15995}" srcOrd="0" destOrd="0" parTransId="{B0239796-2AB0-4299-8E1E-6E22372640C9}" sibTransId="{0E3A3B3F-84A0-439B-9524-227EC2FBA2EF}"/>
    <dgm:cxn modelId="{5B7A0335-BF99-4520-B362-CC26F7154AD7}" type="presParOf" srcId="{A1EB07B9-CB0E-4FFE-B790-2D2F1273E73C}" destId="{EA9A9069-FAAC-45B7-80E4-CB0689735065}" srcOrd="0" destOrd="0" presId="urn:microsoft.com/office/officeart/2005/8/layout/vProcess5"/>
    <dgm:cxn modelId="{72197C89-4E82-43DD-BBE7-C2BC7BDD12C7}" type="presParOf" srcId="{A1EB07B9-CB0E-4FFE-B790-2D2F1273E73C}" destId="{576EA0F5-A264-433F-BA8B-9E9680257F61}" srcOrd="1" destOrd="0" presId="urn:microsoft.com/office/officeart/2005/8/layout/vProcess5"/>
    <dgm:cxn modelId="{21CE51E6-1666-4BAF-A22B-12817CFE7774}" type="presParOf" srcId="{A1EB07B9-CB0E-4FFE-B790-2D2F1273E73C}" destId="{993E8619-561C-4EE9-8212-4604E7B70A22}" srcOrd="2" destOrd="0" presId="urn:microsoft.com/office/officeart/2005/8/layout/vProcess5"/>
    <dgm:cxn modelId="{E2C69C32-8A96-47FD-BB7C-0E316A5E9E29}" type="presParOf" srcId="{A1EB07B9-CB0E-4FFE-B790-2D2F1273E73C}" destId="{2C72E226-5DCA-4B93-944D-DE6D4088B02F}" srcOrd="3" destOrd="0" presId="urn:microsoft.com/office/officeart/2005/8/layout/vProcess5"/>
    <dgm:cxn modelId="{AFC4D6D0-EADC-4248-8108-28674FE0C9F2}" type="presParOf" srcId="{A1EB07B9-CB0E-4FFE-B790-2D2F1273E73C}" destId="{EFBA881C-F3C3-4C62-B8B9-B5305B067150}" srcOrd="4" destOrd="0" presId="urn:microsoft.com/office/officeart/2005/8/layout/vProcess5"/>
    <dgm:cxn modelId="{5FD9BB26-B09E-4BF5-8A0B-BCF35F9A2D64}" type="presParOf" srcId="{A1EB07B9-CB0E-4FFE-B790-2D2F1273E73C}" destId="{1454D6E1-4757-4AB2-A537-CFA8E213ACB1}" srcOrd="5" destOrd="0" presId="urn:microsoft.com/office/officeart/2005/8/layout/vProcess5"/>
    <dgm:cxn modelId="{3539D8F3-A041-4E7A-A773-558CEA1EA5F5}" type="presParOf" srcId="{A1EB07B9-CB0E-4FFE-B790-2D2F1273E73C}" destId="{846CDE87-FA2E-419B-8835-23A3E51D95BB}" srcOrd="6" destOrd="0" presId="urn:microsoft.com/office/officeart/2005/8/layout/vProcess5"/>
    <dgm:cxn modelId="{72B2B52D-35A2-4C5E-9698-75E02C66A059}" type="presParOf" srcId="{A1EB07B9-CB0E-4FFE-B790-2D2F1273E73C}" destId="{F3E80556-5DEB-45BF-9612-01AB51603A73}" srcOrd="7" destOrd="0" presId="urn:microsoft.com/office/officeart/2005/8/layout/vProcess5"/>
    <dgm:cxn modelId="{0FB3945C-A6EA-4BD5-BCAB-409853ADA350}" type="presParOf" srcId="{A1EB07B9-CB0E-4FFE-B790-2D2F1273E73C}" destId="{66A6EF21-8E40-4E92-A803-20191D25493F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CAC54D7-CE34-469A-88E9-FCD3664E24C9}" type="doc">
      <dgm:prSet loTypeId="urn:microsoft.com/office/officeart/2005/8/layout/vProcess5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pl-PL"/>
        </a:p>
      </dgm:t>
    </dgm:pt>
    <dgm:pt modelId="{A2B79BDC-C7A1-4B7B-80B0-FE4256494A7B}">
      <dgm:prSet phldrT="[Tekst]"/>
      <dgm:spPr/>
      <dgm:t>
        <a:bodyPr/>
        <a:lstStyle/>
        <a:p>
          <a:r>
            <a:rPr lang="pl-PL" dirty="0"/>
            <a:t>Podmiotowa profesjonalizacja</a:t>
          </a:r>
        </a:p>
      </dgm:t>
    </dgm:pt>
    <dgm:pt modelId="{533401C9-DC12-45B9-8251-A55F8B795E7A}" type="parTrans" cxnId="{8CBB3A05-D7FB-4368-B658-210AB104966A}">
      <dgm:prSet/>
      <dgm:spPr/>
      <dgm:t>
        <a:bodyPr/>
        <a:lstStyle/>
        <a:p>
          <a:endParaRPr lang="pl-PL"/>
        </a:p>
      </dgm:t>
    </dgm:pt>
    <dgm:pt modelId="{ABB595E6-A4AF-4C5A-8163-9A5EA5644368}" type="sibTrans" cxnId="{8CBB3A05-D7FB-4368-B658-210AB104966A}">
      <dgm:prSet/>
      <dgm:spPr/>
      <dgm:t>
        <a:bodyPr/>
        <a:lstStyle/>
        <a:p>
          <a:endParaRPr lang="pl-PL"/>
        </a:p>
      </dgm:t>
    </dgm:pt>
    <dgm:pt modelId="{D17B0C35-B244-4061-B878-2A1452C0413E}">
      <dgm:prSet phldrT="[Tekst]"/>
      <dgm:spPr/>
      <dgm:t>
        <a:bodyPr/>
        <a:lstStyle/>
        <a:p>
          <a:r>
            <a:rPr lang="pl-PL" dirty="0"/>
            <a:t>Zaangażowana kooperacja</a:t>
          </a:r>
        </a:p>
      </dgm:t>
    </dgm:pt>
    <dgm:pt modelId="{CF91AAF0-8D6E-4E0F-98E8-0951305FEFDA}" type="parTrans" cxnId="{F0319D48-6EBF-4DA0-9EC0-721CB55A952F}">
      <dgm:prSet/>
      <dgm:spPr/>
      <dgm:t>
        <a:bodyPr/>
        <a:lstStyle/>
        <a:p>
          <a:endParaRPr lang="pl-PL"/>
        </a:p>
      </dgm:t>
    </dgm:pt>
    <dgm:pt modelId="{352A75D7-3A7A-4FC8-AC2A-1703EDDA6CC4}" type="sibTrans" cxnId="{F0319D48-6EBF-4DA0-9EC0-721CB55A952F}">
      <dgm:prSet/>
      <dgm:spPr/>
      <dgm:t>
        <a:bodyPr/>
        <a:lstStyle/>
        <a:p>
          <a:endParaRPr lang="pl-PL"/>
        </a:p>
      </dgm:t>
    </dgm:pt>
    <dgm:pt modelId="{F7DA9845-981E-4F59-B9D6-7B82A3FBA02E}">
      <dgm:prSet phldrT="[Tekst]"/>
      <dgm:spPr/>
      <dgm:t>
        <a:bodyPr/>
        <a:lstStyle/>
        <a:p>
          <a:r>
            <a:rPr lang="pl-PL" dirty="0"/>
            <a:t>Informacyjno-zarządcza integracja technologiczna </a:t>
          </a:r>
        </a:p>
      </dgm:t>
    </dgm:pt>
    <dgm:pt modelId="{A2EB6D13-7799-4DC4-95CB-8B746D1D93A0}" type="parTrans" cxnId="{90193668-9178-471A-86F7-49282A8A1D51}">
      <dgm:prSet/>
      <dgm:spPr/>
      <dgm:t>
        <a:bodyPr/>
        <a:lstStyle/>
        <a:p>
          <a:endParaRPr lang="pl-PL"/>
        </a:p>
      </dgm:t>
    </dgm:pt>
    <dgm:pt modelId="{DDB29662-949A-4BC6-94D5-86413A16CFA1}" type="sibTrans" cxnId="{90193668-9178-471A-86F7-49282A8A1D51}">
      <dgm:prSet/>
      <dgm:spPr/>
      <dgm:t>
        <a:bodyPr/>
        <a:lstStyle/>
        <a:p>
          <a:endParaRPr lang="pl-PL"/>
        </a:p>
      </dgm:t>
    </dgm:pt>
    <dgm:pt modelId="{2736893A-8DD0-4050-AA73-9475CA2AC51F}">
      <dgm:prSet phldrT="[Tekst]"/>
      <dgm:spPr/>
      <dgm:t>
        <a:bodyPr/>
        <a:lstStyle/>
        <a:p>
          <a:r>
            <a:rPr lang="pl-PL" dirty="0"/>
            <a:t>Systemowa koordynacja</a:t>
          </a:r>
        </a:p>
      </dgm:t>
    </dgm:pt>
    <dgm:pt modelId="{F7991962-C41B-4F2B-9213-6E0B3ADB5A70}" type="parTrans" cxnId="{B97E5CBE-8F1B-44B4-9EAE-A3C91C3006D0}">
      <dgm:prSet/>
      <dgm:spPr/>
    </dgm:pt>
    <dgm:pt modelId="{BF8DB1F3-C6A3-4176-A259-C69AF6EDD12C}" type="sibTrans" cxnId="{B97E5CBE-8F1B-44B4-9EAE-A3C91C3006D0}">
      <dgm:prSet/>
      <dgm:spPr/>
    </dgm:pt>
    <dgm:pt modelId="{B1FA06C0-D3B3-4D74-B874-28975F03C196}" type="pres">
      <dgm:prSet presAssocID="{ECAC54D7-CE34-469A-88E9-FCD3664E24C9}" presName="outerComposite" presStyleCnt="0">
        <dgm:presLayoutVars>
          <dgm:chMax val="5"/>
          <dgm:dir/>
          <dgm:resizeHandles val="exact"/>
        </dgm:presLayoutVars>
      </dgm:prSet>
      <dgm:spPr/>
    </dgm:pt>
    <dgm:pt modelId="{C1384076-8653-4D3C-8322-7B68E71403FE}" type="pres">
      <dgm:prSet presAssocID="{ECAC54D7-CE34-469A-88E9-FCD3664E24C9}" presName="dummyMaxCanvas" presStyleCnt="0">
        <dgm:presLayoutVars/>
      </dgm:prSet>
      <dgm:spPr/>
    </dgm:pt>
    <dgm:pt modelId="{4E4AD42B-B6A9-47D6-8DF6-D14C3B8FD064}" type="pres">
      <dgm:prSet presAssocID="{ECAC54D7-CE34-469A-88E9-FCD3664E24C9}" presName="FourNodes_1" presStyleLbl="node1" presStyleIdx="0" presStyleCnt="4">
        <dgm:presLayoutVars>
          <dgm:bulletEnabled val="1"/>
        </dgm:presLayoutVars>
      </dgm:prSet>
      <dgm:spPr/>
    </dgm:pt>
    <dgm:pt modelId="{0255C0CD-180E-42F9-A151-65768D3F13A4}" type="pres">
      <dgm:prSet presAssocID="{ECAC54D7-CE34-469A-88E9-FCD3664E24C9}" presName="FourNodes_2" presStyleLbl="node1" presStyleIdx="1" presStyleCnt="4">
        <dgm:presLayoutVars>
          <dgm:bulletEnabled val="1"/>
        </dgm:presLayoutVars>
      </dgm:prSet>
      <dgm:spPr/>
    </dgm:pt>
    <dgm:pt modelId="{C7E07DFC-92DA-4D1A-8E3F-E8E8402357FF}" type="pres">
      <dgm:prSet presAssocID="{ECAC54D7-CE34-469A-88E9-FCD3664E24C9}" presName="FourNodes_3" presStyleLbl="node1" presStyleIdx="2" presStyleCnt="4">
        <dgm:presLayoutVars>
          <dgm:bulletEnabled val="1"/>
        </dgm:presLayoutVars>
      </dgm:prSet>
      <dgm:spPr/>
    </dgm:pt>
    <dgm:pt modelId="{75EEC5D7-E7DA-4061-9B34-8AD092C2C2D3}" type="pres">
      <dgm:prSet presAssocID="{ECAC54D7-CE34-469A-88E9-FCD3664E24C9}" presName="FourNodes_4" presStyleLbl="node1" presStyleIdx="3" presStyleCnt="4">
        <dgm:presLayoutVars>
          <dgm:bulletEnabled val="1"/>
        </dgm:presLayoutVars>
      </dgm:prSet>
      <dgm:spPr/>
    </dgm:pt>
    <dgm:pt modelId="{3385050C-3CEB-41F8-975B-94ED41A4857B}" type="pres">
      <dgm:prSet presAssocID="{ECAC54D7-CE34-469A-88E9-FCD3664E24C9}" presName="FourConn_1-2" presStyleLbl="fgAccFollowNode1" presStyleIdx="0" presStyleCnt="3">
        <dgm:presLayoutVars>
          <dgm:bulletEnabled val="1"/>
        </dgm:presLayoutVars>
      </dgm:prSet>
      <dgm:spPr/>
    </dgm:pt>
    <dgm:pt modelId="{5BAA9151-54EB-48A5-8658-5D4961C2FAA0}" type="pres">
      <dgm:prSet presAssocID="{ECAC54D7-CE34-469A-88E9-FCD3664E24C9}" presName="FourConn_2-3" presStyleLbl="fgAccFollowNode1" presStyleIdx="1" presStyleCnt="3">
        <dgm:presLayoutVars>
          <dgm:bulletEnabled val="1"/>
        </dgm:presLayoutVars>
      </dgm:prSet>
      <dgm:spPr/>
    </dgm:pt>
    <dgm:pt modelId="{AFADC023-B497-4ECF-A252-5A6250A80B0F}" type="pres">
      <dgm:prSet presAssocID="{ECAC54D7-CE34-469A-88E9-FCD3664E24C9}" presName="FourConn_3-4" presStyleLbl="fgAccFollowNode1" presStyleIdx="2" presStyleCnt="3">
        <dgm:presLayoutVars>
          <dgm:bulletEnabled val="1"/>
        </dgm:presLayoutVars>
      </dgm:prSet>
      <dgm:spPr/>
    </dgm:pt>
    <dgm:pt modelId="{A88AA6DA-F260-448D-B9C3-7E3F85000E26}" type="pres">
      <dgm:prSet presAssocID="{ECAC54D7-CE34-469A-88E9-FCD3664E24C9}" presName="FourNodes_1_text" presStyleLbl="node1" presStyleIdx="3" presStyleCnt="4">
        <dgm:presLayoutVars>
          <dgm:bulletEnabled val="1"/>
        </dgm:presLayoutVars>
      </dgm:prSet>
      <dgm:spPr/>
    </dgm:pt>
    <dgm:pt modelId="{51F8118C-7494-4414-A37A-7D4BD5E7F4A7}" type="pres">
      <dgm:prSet presAssocID="{ECAC54D7-CE34-469A-88E9-FCD3664E24C9}" presName="FourNodes_2_text" presStyleLbl="node1" presStyleIdx="3" presStyleCnt="4">
        <dgm:presLayoutVars>
          <dgm:bulletEnabled val="1"/>
        </dgm:presLayoutVars>
      </dgm:prSet>
      <dgm:spPr/>
    </dgm:pt>
    <dgm:pt modelId="{FD0D36D8-DFC6-4746-8F93-71C8CB126F9F}" type="pres">
      <dgm:prSet presAssocID="{ECAC54D7-CE34-469A-88E9-FCD3664E24C9}" presName="FourNodes_3_text" presStyleLbl="node1" presStyleIdx="3" presStyleCnt="4">
        <dgm:presLayoutVars>
          <dgm:bulletEnabled val="1"/>
        </dgm:presLayoutVars>
      </dgm:prSet>
      <dgm:spPr/>
    </dgm:pt>
    <dgm:pt modelId="{F315E417-D963-44E8-AA77-36FD5EF7BF02}" type="pres">
      <dgm:prSet presAssocID="{ECAC54D7-CE34-469A-88E9-FCD3664E24C9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8CBB3A05-D7FB-4368-B658-210AB104966A}" srcId="{ECAC54D7-CE34-469A-88E9-FCD3664E24C9}" destId="{A2B79BDC-C7A1-4B7B-80B0-FE4256494A7B}" srcOrd="0" destOrd="0" parTransId="{533401C9-DC12-45B9-8251-A55F8B795E7A}" sibTransId="{ABB595E6-A4AF-4C5A-8163-9A5EA5644368}"/>
    <dgm:cxn modelId="{21DD481F-8A7C-49E1-BF65-7E14CC98B35D}" type="presOf" srcId="{ABB595E6-A4AF-4C5A-8163-9A5EA5644368}" destId="{3385050C-3CEB-41F8-975B-94ED41A4857B}" srcOrd="0" destOrd="0" presId="urn:microsoft.com/office/officeart/2005/8/layout/vProcess5"/>
    <dgm:cxn modelId="{E364F23C-1004-41D1-95D7-557ABD635224}" type="presOf" srcId="{352A75D7-3A7A-4FC8-AC2A-1703EDDA6CC4}" destId="{5BAA9151-54EB-48A5-8658-5D4961C2FAA0}" srcOrd="0" destOrd="0" presId="urn:microsoft.com/office/officeart/2005/8/layout/vProcess5"/>
    <dgm:cxn modelId="{848AF160-5ECD-41F1-B824-5DB1BC5DB2C7}" type="presOf" srcId="{2736893A-8DD0-4050-AA73-9475CA2AC51F}" destId="{75EEC5D7-E7DA-4061-9B34-8AD092C2C2D3}" srcOrd="0" destOrd="0" presId="urn:microsoft.com/office/officeart/2005/8/layout/vProcess5"/>
    <dgm:cxn modelId="{90193668-9178-471A-86F7-49282A8A1D51}" srcId="{ECAC54D7-CE34-469A-88E9-FCD3664E24C9}" destId="{F7DA9845-981E-4F59-B9D6-7B82A3FBA02E}" srcOrd="2" destOrd="0" parTransId="{A2EB6D13-7799-4DC4-95CB-8B746D1D93A0}" sibTransId="{DDB29662-949A-4BC6-94D5-86413A16CFA1}"/>
    <dgm:cxn modelId="{F0319D48-6EBF-4DA0-9EC0-721CB55A952F}" srcId="{ECAC54D7-CE34-469A-88E9-FCD3664E24C9}" destId="{D17B0C35-B244-4061-B878-2A1452C0413E}" srcOrd="1" destOrd="0" parTransId="{CF91AAF0-8D6E-4E0F-98E8-0951305FEFDA}" sibTransId="{352A75D7-3A7A-4FC8-AC2A-1703EDDA6CC4}"/>
    <dgm:cxn modelId="{334FD74A-6805-41CC-9E56-88C150EA4599}" type="presOf" srcId="{D17B0C35-B244-4061-B878-2A1452C0413E}" destId="{51F8118C-7494-4414-A37A-7D4BD5E7F4A7}" srcOrd="1" destOrd="0" presId="urn:microsoft.com/office/officeart/2005/8/layout/vProcess5"/>
    <dgm:cxn modelId="{CB11994E-5461-422B-A696-0F0F3FFD906E}" type="presOf" srcId="{ECAC54D7-CE34-469A-88E9-FCD3664E24C9}" destId="{B1FA06C0-D3B3-4D74-B874-28975F03C196}" srcOrd="0" destOrd="0" presId="urn:microsoft.com/office/officeart/2005/8/layout/vProcess5"/>
    <dgm:cxn modelId="{901F167A-0D96-43CE-8EF7-B58809505008}" type="presOf" srcId="{DDB29662-949A-4BC6-94D5-86413A16CFA1}" destId="{AFADC023-B497-4ECF-A252-5A6250A80B0F}" srcOrd="0" destOrd="0" presId="urn:microsoft.com/office/officeart/2005/8/layout/vProcess5"/>
    <dgm:cxn modelId="{3BCFCD7D-5509-458B-AD5D-E92E03701F93}" type="presOf" srcId="{2736893A-8DD0-4050-AA73-9475CA2AC51F}" destId="{F315E417-D963-44E8-AA77-36FD5EF7BF02}" srcOrd="1" destOrd="0" presId="urn:microsoft.com/office/officeart/2005/8/layout/vProcess5"/>
    <dgm:cxn modelId="{F0B5FA92-BDE8-4825-AD0C-B291E4FA307A}" type="presOf" srcId="{F7DA9845-981E-4F59-B9D6-7B82A3FBA02E}" destId="{FD0D36D8-DFC6-4746-8F93-71C8CB126F9F}" srcOrd="1" destOrd="0" presId="urn:microsoft.com/office/officeart/2005/8/layout/vProcess5"/>
    <dgm:cxn modelId="{8FE706B0-CE68-4829-9137-92772A098317}" type="presOf" srcId="{D17B0C35-B244-4061-B878-2A1452C0413E}" destId="{0255C0CD-180E-42F9-A151-65768D3F13A4}" srcOrd="0" destOrd="0" presId="urn:microsoft.com/office/officeart/2005/8/layout/vProcess5"/>
    <dgm:cxn modelId="{4D89DDBB-E89A-4F90-8318-358AB83D4827}" type="presOf" srcId="{F7DA9845-981E-4F59-B9D6-7B82A3FBA02E}" destId="{C7E07DFC-92DA-4D1A-8E3F-E8E8402357FF}" srcOrd="0" destOrd="0" presId="urn:microsoft.com/office/officeart/2005/8/layout/vProcess5"/>
    <dgm:cxn modelId="{B97E5CBE-8F1B-44B4-9EAE-A3C91C3006D0}" srcId="{ECAC54D7-CE34-469A-88E9-FCD3664E24C9}" destId="{2736893A-8DD0-4050-AA73-9475CA2AC51F}" srcOrd="3" destOrd="0" parTransId="{F7991962-C41B-4F2B-9213-6E0B3ADB5A70}" sibTransId="{BF8DB1F3-C6A3-4176-A259-C69AF6EDD12C}"/>
    <dgm:cxn modelId="{5502DBD0-1452-4305-BA25-174276A1D978}" type="presOf" srcId="{A2B79BDC-C7A1-4B7B-80B0-FE4256494A7B}" destId="{A88AA6DA-F260-448D-B9C3-7E3F85000E26}" srcOrd="1" destOrd="0" presId="urn:microsoft.com/office/officeart/2005/8/layout/vProcess5"/>
    <dgm:cxn modelId="{D25089F3-A60C-4942-B25F-4803687A5179}" type="presOf" srcId="{A2B79BDC-C7A1-4B7B-80B0-FE4256494A7B}" destId="{4E4AD42B-B6A9-47D6-8DF6-D14C3B8FD064}" srcOrd="0" destOrd="0" presId="urn:microsoft.com/office/officeart/2005/8/layout/vProcess5"/>
    <dgm:cxn modelId="{F63036B5-02E7-44CA-8908-17C61AA0EEB0}" type="presParOf" srcId="{B1FA06C0-D3B3-4D74-B874-28975F03C196}" destId="{C1384076-8653-4D3C-8322-7B68E71403FE}" srcOrd="0" destOrd="0" presId="urn:microsoft.com/office/officeart/2005/8/layout/vProcess5"/>
    <dgm:cxn modelId="{7FF2B812-E7D5-4260-A6EB-9A69AEF118CB}" type="presParOf" srcId="{B1FA06C0-D3B3-4D74-B874-28975F03C196}" destId="{4E4AD42B-B6A9-47D6-8DF6-D14C3B8FD064}" srcOrd="1" destOrd="0" presId="urn:microsoft.com/office/officeart/2005/8/layout/vProcess5"/>
    <dgm:cxn modelId="{3B1D6990-1779-4E83-8E78-490698B80865}" type="presParOf" srcId="{B1FA06C0-D3B3-4D74-B874-28975F03C196}" destId="{0255C0CD-180E-42F9-A151-65768D3F13A4}" srcOrd="2" destOrd="0" presId="urn:microsoft.com/office/officeart/2005/8/layout/vProcess5"/>
    <dgm:cxn modelId="{5BD409C7-0371-40E7-AB26-A4FF4278AED8}" type="presParOf" srcId="{B1FA06C0-D3B3-4D74-B874-28975F03C196}" destId="{C7E07DFC-92DA-4D1A-8E3F-E8E8402357FF}" srcOrd="3" destOrd="0" presId="urn:microsoft.com/office/officeart/2005/8/layout/vProcess5"/>
    <dgm:cxn modelId="{0E366AF9-D07D-43C7-942B-19424CEE2E70}" type="presParOf" srcId="{B1FA06C0-D3B3-4D74-B874-28975F03C196}" destId="{75EEC5D7-E7DA-4061-9B34-8AD092C2C2D3}" srcOrd="4" destOrd="0" presId="urn:microsoft.com/office/officeart/2005/8/layout/vProcess5"/>
    <dgm:cxn modelId="{13658451-C3DE-4A7F-8BCB-C6EBAC5D3D71}" type="presParOf" srcId="{B1FA06C0-D3B3-4D74-B874-28975F03C196}" destId="{3385050C-3CEB-41F8-975B-94ED41A4857B}" srcOrd="5" destOrd="0" presId="urn:microsoft.com/office/officeart/2005/8/layout/vProcess5"/>
    <dgm:cxn modelId="{FC7C162E-1D69-4CF9-AC54-0D8B0A85E5CD}" type="presParOf" srcId="{B1FA06C0-D3B3-4D74-B874-28975F03C196}" destId="{5BAA9151-54EB-48A5-8658-5D4961C2FAA0}" srcOrd="6" destOrd="0" presId="urn:microsoft.com/office/officeart/2005/8/layout/vProcess5"/>
    <dgm:cxn modelId="{B1AB2C60-2005-4ADA-9EF3-63DBB7A20E08}" type="presParOf" srcId="{B1FA06C0-D3B3-4D74-B874-28975F03C196}" destId="{AFADC023-B497-4ECF-A252-5A6250A80B0F}" srcOrd="7" destOrd="0" presId="urn:microsoft.com/office/officeart/2005/8/layout/vProcess5"/>
    <dgm:cxn modelId="{23A63391-CDFC-4F2F-B5AF-54F8E04F44B8}" type="presParOf" srcId="{B1FA06C0-D3B3-4D74-B874-28975F03C196}" destId="{A88AA6DA-F260-448D-B9C3-7E3F85000E26}" srcOrd="8" destOrd="0" presId="urn:microsoft.com/office/officeart/2005/8/layout/vProcess5"/>
    <dgm:cxn modelId="{4CB3D80B-A330-43B9-80AA-6C016A04757B}" type="presParOf" srcId="{B1FA06C0-D3B3-4D74-B874-28975F03C196}" destId="{51F8118C-7494-4414-A37A-7D4BD5E7F4A7}" srcOrd="9" destOrd="0" presId="urn:microsoft.com/office/officeart/2005/8/layout/vProcess5"/>
    <dgm:cxn modelId="{9B9247AC-EE08-403C-B3AA-90C3E8133E80}" type="presParOf" srcId="{B1FA06C0-D3B3-4D74-B874-28975F03C196}" destId="{FD0D36D8-DFC6-4746-8F93-71C8CB126F9F}" srcOrd="10" destOrd="0" presId="urn:microsoft.com/office/officeart/2005/8/layout/vProcess5"/>
    <dgm:cxn modelId="{C87535EF-67DC-4B03-AC8A-DB8513B0720F}" type="presParOf" srcId="{B1FA06C0-D3B3-4D74-B874-28975F03C196}" destId="{F315E417-D963-44E8-AA77-36FD5EF7BF02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6EA0F5-A264-433F-BA8B-9E9680257F61}">
      <dsp:nvSpPr>
        <dsp:cNvPr id="0" name=""/>
        <dsp:cNvSpPr/>
      </dsp:nvSpPr>
      <dsp:spPr>
        <a:xfrm>
          <a:off x="0" y="0"/>
          <a:ext cx="8938260" cy="1305401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5740" tIns="205740" rIns="205740" bIns="205740" numCol="1" spcCol="1270" anchor="ctr" anchorCtr="0">
          <a:noAutofit/>
        </a:bodyPr>
        <a:lstStyle/>
        <a:p>
          <a:pPr marL="0" lvl="0" indent="0" algn="l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5400" kern="1200" dirty="0"/>
            <a:t>Bieżące funkcjonowanie </a:t>
          </a:r>
        </a:p>
      </dsp:txBody>
      <dsp:txXfrm>
        <a:off x="38234" y="38234"/>
        <a:ext cx="7529629" cy="1228933"/>
      </dsp:txXfrm>
    </dsp:sp>
    <dsp:sp modelId="{993E8619-561C-4EE9-8212-4604E7B70A22}">
      <dsp:nvSpPr>
        <dsp:cNvPr id="0" name=""/>
        <dsp:cNvSpPr/>
      </dsp:nvSpPr>
      <dsp:spPr>
        <a:xfrm>
          <a:off x="788669" y="1522968"/>
          <a:ext cx="8938260" cy="1305401"/>
        </a:xfrm>
        <a:prstGeom prst="roundRect">
          <a:avLst>
            <a:gd name="adj" fmla="val 10000"/>
          </a:avLst>
        </a:prstGeom>
        <a:solidFill>
          <a:schemeClr val="accent4">
            <a:hueOff val="-764177"/>
            <a:satOff val="-5123"/>
            <a:lumOff val="-529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5740" tIns="205740" rIns="205740" bIns="205740" numCol="1" spcCol="1270" anchor="ctr" anchorCtr="0">
          <a:noAutofit/>
        </a:bodyPr>
        <a:lstStyle/>
        <a:p>
          <a:pPr marL="0" lvl="0" indent="0" algn="l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5400" kern="1200" dirty="0">
              <a:solidFill>
                <a:srgbClr val="002060"/>
              </a:solidFill>
            </a:rPr>
            <a:t>Zarządzanie kryzysowe</a:t>
          </a:r>
        </a:p>
      </dsp:txBody>
      <dsp:txXfrm>
        <a:off x="826903" y="1561202"/>
        <a:ext cx="7224611" cy="1228933"/>
      </dsp:txXfrm>
    </dsp:sp>
    <dsp:sp modelId="{2C72E226-5DCA-4B93-944D-DE6D4088B02F}">
      <dsp:nvSpPr>
        <dsp:cNvPr id="0" name=""/>
        <dsp:cNvSpPr/>
      </dsp:nvSpPr>
      <dsp:spPr>
        <a:xfrm>
          <a:off x="1577339" y="3045936"/>
          <a:ext cx="8938260" cy="1305401"/>
        </a:xfrm>
        <a:prstGeom prst="roundRect">
          <a:avLst>
            <a:gd name="adj" fmla="val 10000"/>
          </a:avLst>
        </a:prstGeom>
        <a:solidFill>
          <a:schemeClr val="accent4">
            <a:hueOff val="-1528355"/>
            <a:satOff val="-10245"/>
            <a:lumOff val="-1058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5740" tIns="205740" rIns="205740" bIns="205740" numCol="1" spcCol="1270" anchor="ctr" anchorCtr="0">
          <a:noAutofit/>
        </a:bodyPr>
        <a:lstStyle/>
        <a:p>
          <a:pPr marL="0" lvl="0" indent="0" algn="l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5400" kern="1200" dirty="0"/>
            <a:t>Stany nadzwyczajne </a:t>
          </a:r>
        </a:p>
      </dsp:txBody>
      <dsp:txXfrm>
        <a:off x="1615573" y="3084170"/>
        <a:ext cx="7224611" cy="1228933"/>
      </dsp:txXfrm>
    </dsp:sp>
    <dsp:sp modelId="{EFBA881C-F3C3-4C62-B8B9-B5305B067150}">
      <dsp:nvSpPr>
        <dsp:cNvPr id="0" name=""/>
        <dsp:cNvSpPr/>
      </dsp:nvSpPr>
      <dsp:spPr>
        <a:xfrm>
          <a:off x="8089749" y="989929"/>
          <a:ext cx="848510" cy="848510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3600" kern="1200"/>
        </a:p>
      </dsp:txBody>
      <dsp:txXfrm>
        <a:off x="8280664" y="989929"/>
        <a:ext cx="466680" cy="638504"/>
      </dsp:txXfrm>
    </dsp:sp>
    <dsp:sp modelId="{1454D6E1-4757-4AB2-A537-CFA8E213ACB1}">
      <dsp:nvSpPr>
        <dsp:cNvPr id="0" name=""/>
        <dsp:cNvSpPr/>
      </dsp:nvSpPr>
      <dsp:spPr>
        <a:xfrm>
          <a:off x="8878419" y="2504195"/>
          <a:ext cx="848510" cy="848510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-1448327"/>
            <a:satOff val="-19828"/>
            <a:lumOff val="-2626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-1448327"/>
              <a:satOff val="-19828"/>
              <a:lumOff val="-262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3600" kern="1200"/>
        </a:p>
      </dsp:txBody>
      <dsp:txXfrm>
        <a:off x="9069334" y="2504195"/>
        <a:ext cx="466680" cy="63850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4AD42B-B6A9-47D6-8DF6-D14C3B8FD064}">
      <dsp:nvSpPr>
        <dsp:cNvPr id="0" name=""/>
        <dsp:cNvSpPr/>
      </dsp:nvSpPr>
      <dsp:spPr>
        <a:xfrm>
          <a:off x="0" y="0"/>
          <a:ext cx="8412480" cy="1058525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600" kern="1200" dirty="0"/>
            <a:t>Podmiotowa profesjonalizacja</a:t>
          </a:r>
        </a:p>
      </dsp:txBody>
      <dsp:txXfrm>
        <a:off x="31003" y="31003"/>
        <a:ext cx="7180802" cy="996519"/>
      </dsp:txXfrm>
    </dsp:sp>
    <dsp:sp modelId="{0255C0CD-180E-42F9-A151-65768D3F13A4}">
      <dsp:nvSpPr>
        <dsp:cNvPr id="0" name=""/>
        <dsp:cNvSpPr/>
      </dsp:nvSpPr>
      <dsp:spPr>
        <a:xfrm>
          <a:off x="704545" y="1250985"/>
          <a:ext cx="8412480" cy="1058525"/>
        </a:xfrm>
        <a:prstGeom prst="roundRect">
          <a:avLst>
            <a:gd name="adj" fmla="val 10000"/>
          </a:avLst>
        </a:prstGeom>
        <a:solidFill>
          <a:schemeClr val="accent4">
            <a:hueOff val="-509452"/>
            <a:satOff val="-3415"/>
            <a:lumOff val="-353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600" kern="1200" dirty="0"/>
            <a:t>Zaangażowana kooperacja</a:t>
          </a:r>
        </a:p>
      </dsp:txBody>
      <dsp:txXfrm>
        <a:off x="735548" y="1281988"/>
        <a:ext cx="6957887" cy="996519"/>
      </dsp:txXfrm>
    </dsp:sp>
    <dsp:sp modelId="{C7E07DFC-92DA-4D1A-8E3F-E8E8402357FF}">
      <dsp:nvSpPr>
        <dsp:cNvPr id="0" name=""/>
        <dsp:cNvSpPr/>
      </dsp:nvSpPr>
      <dsp:spPr>
        <a:xfrm>
          <a:off x="1398574" y="2501970"/>
          <a:ext cx="8412480" cy="1058525"/>
        </a:xfrm>
        <a:prstGeom prst="roundRect">
          <a:avLst>
            <a:gd name="adj" fmla="val 10000"/>
          </a:avLst>
        </a:prstGeom>
        <a:solidFill>
          <a:schemeClr val="accent4">
            <a:hueOff val="-1018903"/>
            <a:satOff val="-6830"/>
            <a:lumOff val="-705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600" kern="1200" dirty="0"/>
            <a:t>Informacyjno-zarządcza integracja technologiczna </a:t>
          </a:r>
        </a:p>
      </dsp:txBody>
      <dsp:txXfrm>
        <a:off x="1429577" y="2532973"/>
        <a:ext cx="6968402" cy="996519"/>
      </dsp:txXfrm>
    </dsp:sp>
    <dsp:sp modelId="{75EEC5D7-E7DA-4061-9B34-8AD092C2C2D3}">
      <dsp:nvSpPr>
        <dsp:cNvPr id="0" name=""/>
        <dsp:cNvSpPr/>
      </dsp:nvSpPr>
      <dsp:spPr>
        <a:xfrm>
          <a:off x="2103119" y="3752955"/>
          <a:ext cx="8412480" cy="1058525"/>
        </a:xfrm>
        <a:prstGeom prst="roundRect">
          <a:avLst>
            <a:gd name="adj" fmla="val 10000"/>
          </a:avLst>
        </a:prstGeom>
        <a:solidFill>
          <a:schemeClr val="accent4">
            <a:hueOff val="-1528355"/>
            <a:satOff val="-10245"/>
            <a:lumOff val="-1058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600" kern="1200" dirty="0"/>
            <a:t>Systemowa koordynacja</a:t>
          </a:r>
        </a:p>
      </dsp:txBody>
      <dsp:txXfrm>
        <a:off x="2134122" y="3783958"/>
        <a:ext cx="6957887" cy="996519"/>
      </dsp:txXfrm>
    </dsp:sp>
    <dsp:sp modelId="{3385050C-3CEB-41F8-975B-94ED41A4857B}">
      <dsp:nvSpPr>
        <dsp:cNvPr id="0" name=""/>
        <dsp:cNvSpPr/>
      </dsp:nvSpPr>
      <dsp:spPr>
        <a:xfrm>
          <a:off x="7724438" y="810734"/>
          <a:ext cx="688041" cy="688041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2900" kern="1200"/>
        </a:p>
      </dsp:txBody>
      <dsp:txXfrm>
        <a:off x="7879247" y="810734"/>
        <a:ext cx="378423" cy="517751"/>
      </dsp:txXfrm>
    </dsp:sp>
    <dsp:sp modelId="{5BAA9151-54EB-48A5-8658-5D4961C2FAA0}">
      <dsp:nvSpPr>
        <dsp:cNvPr id="0" name=""/>
        <dsp:cNvSpPr/>
      </dsp:nvSpPr>
      <dsp:spPr>
        <a:xfrm>
          <a:off x="8428983" y="2061719"/>
          <a:ext cx="688041" cy="688041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-724163"/>
            <a:satOff val="-9914"/>
            <a:lumOff val="-1313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-724163"/>
              <a:satOff val="-9914"/>
              <a:lumOff val="-131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2900" kern="1200"/>
        </a:p>
      </dsp:txBody>
      <dsp:txXfrm>
        <a:off x="8583792" y="2061719"/>
        <a:ext cx="378423" cy="517751"/>
      </dsp:txXfrm>
    </dsp:sp>
    <dsp:sp modelId="{AFADC023-B497-4ECF-A252-5A6250A80B0F}">
      <dsp:nvSpPr>
        <dsp:cNvPr id="0" name=""/>
        <dsp:cNvSpPr/>
      </dsp:nvSpPr>
      <dsp:spPr>
        <a:xfrm>
          <a:off x="9123013" y="3312704"/>
          <a:ext cx="688041" cy="688041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-1448327"/>
            <a:satOff val="-19828"/>
            <a:lumOff val="-2626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-1448327"/>
              <a:satOff val="-19828"/>
              <a:lumOff val="-262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2900" kern="1200"/>
        </a:p>
      </dsp:txBody>
      <dsp:txXfrm>
        <a:off x="9277822" y="3312704"/>
        <a:ext cx="378423" cy="51775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8BAC17-086C-49D3-9E30-6F1F32D310E4}" type="datetimeFigureOut">
              <a:rPr lang="pl-PL" smtClean="0"/>
              <a:t>24.06.2024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56A209-B28C-4A12-B0B8-15E8D969FB2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804905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We współczesnym świecie termin bezpieczeństwo przesyca komunikację społeczną, jest odmieniany i definiowany na wiele sposobów. Przewija się często w wypowiedziach polityków, dziennikarzy, ekspertów (teoretyków i praktyków), zarządzających i wykonawców, a także obywateli jako członków danej społeczności (lokalnej, regionalnej, państwa, kontynentalnej, globalnej itp.). Są nim przesycone wiadomości prasowe i audycje radiowe oraz obrazy przekazywane przez telewizję czy publikowane w intrenecie. </a:t>
            </a:r>
          </a:p>
          <a:p>
            <a:r>
              <a:rPr lang="pl-PL" dirty="0"/>
              <a:t>Codziennie na świecie w imię bezpieczeństwa podejmuje się różnorakie działania, dobre i złe. Ratuje się, udziela pomocy humanitarnej, leczy, remontuje, buduje, szkoli, ale również niszczy, odmawia wykształcenia, doprowadza do nędzy, skazuje na wygnanie, porywa, torturuje, więzi, zabija.</a:t>
            </a: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56A209-B28C-4A12-B0B8-15E8D969FB28}" type="slidenum">
              <a:rPr lang="pl-PL" smtClean="0"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46759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56A209-B28C-4A12-B0B8-15E8D969FB28}" type="slidenum">
              <a:rPr lang="pl-PL" smtClean="0"/>
              <a:t>20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504298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Podsumowując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56A209-B28C-4A12-B0B8-15E8D969FB28}" type="slidenum">
              <a:rPr lang="pl-PL" smtClean="0"/>
              <a:t>35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348874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Nawiązując do powyższego rodzą się pytania: </a:t>
            </a:r>
          </a:p>
          <a:p>
            <a:r>
              <a:rPr lang="pl-PL" dirty="0"/>
              <a:t>Czymże jest bezpieczeństwo? </a:t>
            </a:r>
          </a:p>
          <a:p>
            <a:r>
              <a:rPr lang="pl-PL" dirty="0"/>
              <a:t>Co wchodzi w zakres tego pojęcia?, </a:t>
            </a:r>
          </a:p>
          <a:p>
            <a:r>
              <a:rPr lang="pl-PL" dirty="0"/>
              <a:t>Jak je zapewnić?</a:t>
            </a:r>
          </a:p>
          <a:p>
            <a:r>
              <a:rPr lang="pl-PL" dirty="0"/>
              <a:t>Jakie czynniki determinują ten proces?</a:t>
            </a:r>
          </a:p>
          <a:p>
            <a:r>
              <a:rPr lang="pl-PL" dirty="0"/>
              <a:t>Jaką rolę w tym procesie odgrywa człowiek?</a:t>
            </a: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56A209-B28C-4A12-B0B8-15E8D969FB28}" type="slidenum">
              <a:rPr lang="pl-PL" smtClean="0"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241601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Współczesne bezpieczeństwo, to wielowymiarowa kategoria, jego definicje i wyjaśnienia funkcjonujące w teorii, zostały ukształtowane na gruncie różnych dziedzin i dyscyplin naukowych. W literaturze jest ono m.in. przedstawiane, jako: stan, proces, sytuacja, system, zdolność, warunek, cel, potrzeba, wartość, interes, racja stanu, środek, przedmiot (refleksji, troski, badań), usługa, rezultat</a:t>
            </a: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56A209-B28C-4A12-B0B8-15E8D969FB28}" type="slidenum">
              <a:rPr lang="pl-PL" smtClean="0"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872834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Przykładowo:</a:t>
            </a:r>
          </a:p>
          <a:p>
            <a:r>
              <a:rPr lang="pl-PL" dirty="0"/>
              <a:t>W badaniach (…). Takie pojmowanie bezpieczeństwa powiązane jest ze światową polityką, która w znaczący sposób wpływa i decyduje o tym, komu, co, kiedy i jak przypada. Zaś motorem jej działania jest pragnienie zapewnienia bezpieczeństwo określonym grupom ludzi w określonym miejscu.</a:t>
            </a:r>
          </a:p>
          <a:p>
            <a:endParaRPr lang="pl-PL" dirty="0"/>
          </a:p>
          <a:p>
            <a:r>
              <a:rPr lang="pl-PL" dirty="0"/>
              <a:t>W teorii bezpieczeństwa  jedna z definicji wskazuje, że bezpieczeństwo (…)</a:t>
            </a: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56A209-B28C-4A12-B0B8-15E8D969FB28}" type="slidenum">
              <a:rPr lang="pl-PL" smtClean="0"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768808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Biorąc pod uwagę powyższe eksplikacje należy się zgodzić z tezą Paula D. Williamsa, że bezpieczeństwo to antropocentryczna  i abstrakcyjna, której interpretacja dokonywana jest przez człowieka, będącego ośrodkiem i celem świata, w oparciu o jego doświadczenia.</a:t>
            </a:r>
          </a:p>
          <a:p>
            <a:endParaRPr lang="pl-PL" dirty="0"/>
          </a:p>
          <a:p>
            <a:r>
              <a:rPr lang="pl-PL" dirty="0"/>
              <a:t>Człowiek jest najważniejszym, a jednocześnie najsłabszym elementem w systemie bezpieczeństwa</a:t>
            </a: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56A209-B28C-4A12-B0B8-15E8D969FB28}" type="slidenum">
              <a:rPr lang="pl-PL" smtClean="0"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042291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Mimo tak wielu wymiarów i kontekstów postrzegania bezpieczeństwa, w praktyce uwaga badaczy (…)</a:t>
            </a: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56A209-B28C-4A12-B0B8-15E8D969FB28}" type="slidenum">
              <a:rPr lang="pl-PL" smtClean="0"/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123250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Jak wskazuje prof. Wolanina, miarą bezpieczeństwa podmiotu jest odporność, definiowana jako zdolność (…)</a:t>
            </a:r>
          </a:p>
          <a:p>
            <a:r>
              <a:rPr lang="pl-PL" dirty="0"/>
              <a:t>Nawiązując do problematyki rozważań należy zauważyć, że człowiek (…)</a:t>
            </a: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56A209-B28C-4A12-B0B8-15E8D969FB28}" type="slidenum">
              <a:rPr lang="pl-PL" smtClean="0"/>
              <a:t>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159513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Przechodząc do zasadniczej problematyki rozważań należy zauważyć, że praktyce wiele czynników determinuje proces kształtowania bezpieczeństwa. B. Wiśniewski dzieli je na determinanty: podstawowe, sygnalizacyjne, skutkowe, towarzyszące, projektowe.</a:t>
            </a:r>
          </a:p>
          <a:p>
            <a:r>
              <a:rPr lang="pl-PL" dirty="0"/>
              <a:t>Ich rola jest zróżnicowana, niemniej jednak związana z człowiekiem i jego działaniami </a:t>
            </a: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56A209-B28C-4A12-B0B8-15E8D969FB28}" type="slidenum">
              <a:rPr lang="pl-PL" smtClean="0"/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777868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Odpowiednio ukształtowane świadomości: zagrożeń, skutków (…), pozwala kształtować bezpieczeństwo przez dokonywanie trafnych wyborów i podejmowaniu prawidłowych decyzji oraz właściwych i odpowiednio skoordynowanych działań realizowanych w kooperacji z innymi podmiotami i z odpowiednim zaangażowaniem. </a:t>
            </a: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56A209-B28C-4A12-B0B8-15E8D969FB28}" type="slidenum">
              <a:rPr lang="pl-PL" smtClean="0"/>
              <a:t>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722731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40AAD-80AF-40E7-BE3F-43D32FC68E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l">
              <a:defRPr sz="6000" b="1" i="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80FBD9-0977-4B2B-9318-30774BB094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E66DA5-7751-4D3D-B753-58DF3B418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6/24/2024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8C2A2A-62DB-40C0-8AE7-CB9B98649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01EAA4-F44C-4C1F-B8E3-1A3005300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1B787A8-0D67-4B7E-9B48-86BD906AB6B5}"/>
              </a:ext>
            </a:extLst>
          </p:cNvPr>
          <p:cNvCxnSpPr>
            <a:cxnSpLocks/>
          </p:cNvCxnSpPr>
          <p:nvPr/>
        </p:nvCxnSpPr>
        <p:spPr>
          <a:xfrm>
            <a:off x="715890" y="1114050"/>
            <a:ext cx="0" cy="5735637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79534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6AD429-654B-4F0E-94E9-6FEF8EC67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8D60B2-06F5-4567-BE1F-BBA5270537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16F6F2-8269-4B80-8EE3-81FEE0F9D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6/24/2024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BC86E4-3EDE-4EB4-B1A3-A1198AADD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1752B0-ACEC-49EF-8131-FCF35BC5C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A0462E3-375D-4E76-8886-69E06985D069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28062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423B094-F480-477B-901C-7181F88C07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052089-A920-4E52-98DC-8A5DC7B0AC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A074FE-F1B4-421F-A66E-FA351C8F9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6/24/2024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D764BA-3AB2-45FD-ABCB-975B3FDDF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FB3FEF-8252-49FD-82F2-3E5FABC65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AEB5C65-83BB-4EBD-AD22-EDA8489D0F5D}"/>
              </a:ext>
            </a:extLst>
          </p:cNvPr>
          <p:cNvCxnSpPr>
            <a:cxnSpLocks/>
          </p:cNvCxnSpPr>
          <p:nvPr/>
        </p:nvCxnSpPr>
        <p:spPr>
          <a:xfrm flipV="1">
            <a:off x="8313" y="261865"/>
            <a:ext cx="11353802" cy="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06156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6CF8C-1EA0-4E47-AC60-CAC3B80A3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8CABF8-19D8-4F3C-994F-4D35EC7A2C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97BB2D-4E2C-4490-A2A3-4B68BCC5D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6/24/2024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40F15D-DD72-46D5-BF0F-F50647107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66FD4D-815A-431C-ADEF-DE6F236F6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C05CAAB-DBA2-4548-AD5F-01BB97FBB207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27327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FC2D1-D3FE-4B37-8740-57444421F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1" i="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5AF550-086C-426E-A374-85DB395701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A58988-AD39-4AE9-8E6A-0907F0BE2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6/24/2024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366319-82EE-408E-819F-8F8E6DBA7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21C8A6-777F-496D-8620-AE52BFC33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031F83B-57A8-4533-981C-D1FFAD2B6B6F}"/>
              </a:ext>
            </a:extLst>
          </p:cNvPr>
          <p:cNvCxnSpPr>
            <a:cxnSpLocks/>
          </p:cNvCxnSpPr>
          <p:nvPr/>
        </p:nvCxnSpPr>
        <p:spPr>
          <a:xfrm>
            <a:off x="715890" y="1701425"/>
            <a:ext cx="0" cy="5148262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77110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57166-6921-4546-BA2C-99E464681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5B9122-6371-4049-B57A-33DED7DA2F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14555D-0753-4312-A26B-2338813F9B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D8FDCB-69DA-4A8F-8B91-5CFF77897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6/24/2024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AC8C07-E0D3-4464-AE3C-25730D75C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2596A6-734E-4AE0-BFB8-3089137BF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FB7E8F4-3FB3-45AB-A381-9093CA95AAEE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83245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057AE-3B3B-4261-B912-BF9EB9A58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A2D237-A706-4712-90CA-B04517CBBE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39CA1-2B6D-427E-9688-9093D5865C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D53357-616B-47F4-944B-F979FE9663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7EA593-3036-4FB5-94B4-D9431DF048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6B3EF2-2C04-480F-A570-14E520DD0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6/24/2024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CF5783E-3073-4F4D-8B9C-C5B18DDA5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A75FE3-6719-4790-AA00-251BC2A6E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60F34ED-DA60-4CC2-B735-B0EC5D9FEA35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71244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9F227-D21C-48B3-828A-6BFA9585E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F1DFFF-E5C5-43DF-B71C-7270DB973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6/24/2024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BC03C0-6EB7-4633-967C-12C35768B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FF4306-91CD-4B7B-8A53-34BE8F997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7596AF9-469C-436D-B7D2-77952EF1825E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63808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FF36D6-399B-43E3-84DD-9FC5119EC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6/24/2024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234AB7-3B85-4028-A500-5A1BDBF45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1F40F0-9909-442F-BBA4-409D061ED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53C1207-D1C8-49E3-8837-E2B89D366FAE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71833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0F214-646F-4D81-AD12-65628EC98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F71768-C3FA-49EF-99EF-06E6C3B284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DA6F24-ED6C-4D12-A9D6-EE37FBD686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E6AACE-FAFB-4934-8E3C-AB5B2163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6/24/2024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1533EA-D0F8-4C79-8721-F190DE2D2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59BAC9-F101-4394-BBA4-3D21A3497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F3A79C9-7EDC-44F6-AC48-5DD98A7695AD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65895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CB71F-B6C2-4866-BC97-304F78816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55ED73B-8413-478D-80D7-B78B69763B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BDF226-1B94-4D2D-98B3-7B932FB17D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0C4E9A-CA29-4CCD-ACFA-B29F80FBA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6/24/2024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A5B7BE-3F1B-4FF3-B1D7-6E39B99D0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2F18F1-E27E-470E-AE13-4755DEE63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0F08750-B7F2-4119-B151-68DE77481335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31392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DA4224-F4E4-47A4-ACF7-231749390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679907-DC49-4B86-A34C-C97DBC26A9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DBC8A0-34FC-4B6E-B42B-A721267D89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i="0" cap="all" spc="1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4B53A7-3209-46A6-9454-F38EAC8F11E7}" type="datetimeFigureOut">
              <a:rPr lang="en-US" smtClean="0"/>
              <a:pPr/>
              <a:t>6/24/2024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9AC0B6-4CC4-4E41-8A4D-F62E17F285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C0E9BD-90BD-46AE-8A0D-06796ADB76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 cap="all" spc="1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462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8" r:id="rId6"/>
    <p:sldLayoutId id="2147483693" r:id="rId7"/>
    <p:sldLayoutId id="2147483694" r:id="rId8"/>
    <p:sldLayoutId id="2147483695" r:id="rId9"/>
    <p:sldLayoutId id="2147483697" r:id="rId10"/>
    <p:sldLayoutId id="21474836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2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8">
            <a:extLst>
              <a:ext uri="{FF2B5EF4-FFF2-40B4-BE49-F238E27FC236}">
                <a16:creationId xmlns:a16="http://schemas.microsoft.com/office/drawing/2014/main" id="{C17278C5-34E8-4293-BE47-73B18483AF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!!Rectangle">
            <a:extLst>
              <a:ext uri="{FF2B5EF4-FFF2-40B4-BE49-F238E27FC236}">
                <a16:creationId xmlns:a16="http://schemas.microsoft.com/office/drawing/2014/main" id="{9A3F5928-D955-456A-97B5-AA390B8CE9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nivers"/>
              <a:ea typeface="+mn-ea"/>
              <a:cs typeface="+mn-cs"/>
            </a:endParaRPr>
          </a:p>
        </p:txBody>
      </p:sp>
      <p:pic>
        <p:nvPicPr>
          <p:cNvPr id="33" name="Picture 3" descr="Obraz zawierający zrzut ekranu, światło, Sztuka fraktalna&#10;&#10;Opis wygenerowany automatycznie">
            <a:extLst>
              <a:ext uri="{FF2B5EF4-FFF2-40B4-BE49-F238E27FC236}">
                <a16:creationId xmlns:a16="http://schemas.microsoft.com/office/drawing/2014/main" id="{15292C3D-0E75-8957-9112-068FB2F047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alphaModFix amt="35000"/>
          </a:blip>
          <a:srcRect b="6250"/>
          <a:stretch/>
        </p:blipFill>
        <p:spPr>
          <a:xfrm>
            <a:off x="20" y="-8877"/>
            <a:ext cx="12191980" cy="685800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76174323-4F7B-791F-2938-FEAA2F2A5A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03734" y="1442743"/>
            <a:ext cx="10743312" cy="3505566"/>
          </a:xfrm>
        </p:spPr>
        <p:txBody>
          <a:bodyPr anchor="b">
            <a:noAutofit/>
          </a:bodyPr>
          <a:lstStyle/>
          <a:p>
            <a:pPr algn="ctr"/>
            <a:r>
              <a:rPr lang="pl-PL" sz="5400" dirty="0">
                <a:solidFill>
                  <a:srgbClr val="FFFFFF"/>
                </a:solidFill>
              </a:rPr>
              <a:t>Zarządzanie kryzysowe </a:t>
            </a:r>
            <a:br>
              <a:rPr lang="pl-PL" sz="5400" dirty="0">
                <a:solidFill>
                  <a:srgbClr val="FFFFFF"/>
                </a:solidFill>
              </a:rPr>
            </a:br>
            <a:r>
              <a:rPr lang="pl-PL" sz="5400" dirty="0">
                <a:solidFill>
                  <a:srgbClr val="FFFFFF"/>
                </a:solidFill>
              </a:rPr>
              <a:t>w systemie bezpieczeństwa Państwa </a:t>
            </a:r>
            <a:br>
              <a:rPr lang="pl-PL" sz="5400" dirty="0">
                <a:solidFill>
                  <a:srgbClr val="FFFFFF"/>
                </a:solidFill>
              </a:rPr>
            </a:br>
            <a:r>
              <a:rPr lang="pl-PL" sz="5400" i="1" dirty="0">
                <a:solidFill>
                  <a:srgbClr val="FFFF00"/>
                </a:solidFill>
              </a:rPr>
              <a:t>rola i zadania JST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B78C0B9D-40F5-85EE-FB58-55EE94DD05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393409" y="5415257"/>
            <a:ext cx="1528022" cy="750259"/>
          </a:xfrm>
        </p:spPr>
        <p:txBody>
          <a:bodyPr anchor="ctr">
            <a:normAutofit/>
          </a:bodyPr>
          <a:lstStyle/>
          <a:p>
            <a:r>
              <a:rPr lang="pl-PL" sz="1900" dirty="0">
                <a:solidFill>
                  <a:srgbClr val="FFFFFF"/>
                </a:solidFill>
              </a:rPr>
              <a:t>Jan Ziobro</a:t>
            </a:r>
          </a:p>
        </p:txBody>
      </p:sp>
      <p:cxnSp>
        <p:nvCxnSpPr>
          <p:cNvPr id="34" name="Straight Connector 12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878" y="806470"/>
            <a:ext cx="8453437" cy="0"/>
          </a:xfrm>
          <a:prstGeom prst="line">
            <a:avLst/>
          </a:prstGeom>
          <a:ln w="25400" cap="sq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Graphic 13">
            <a:extLst>
              <a:ext uri="{FF2B5EF4-FFF2-40B4-BE49-F238E27FC236}">
                <a16:creationId xmlns:a16="http://schemas.microsoft.com/office/drawing/2014/main" id="{C5CB530E-515E-412C-9DF1-5F8FFBD6F3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4954" y="2875093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rgbClr val="FFFFFF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nivers"/>
              <a:ea typeface="+mn-ea"/>
              <a:cs typeface="+mn-cs"/>
            </a:endParaRPr>
          </a:p>
        </p:txBody>
      </p:sp>
      <p:sp>
        <p:nvSpPr>
          <p:cNvPr id="17" name="Graphic 12">
            <a:extLst>
              <a:ext uri="{FF2B5EF4-FFF2-40B4-BE49-F238E27FC236}">
                <a16:creationId xmlns:a16="http://schemas.microsoft.com/office/drawing/2014/main" id="{712D4376-A578-4FF1-94FC-245E7A6A4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3734" y="3104388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rgbClr val="FFFFFF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nivers"/>
              <a:ea typeface="+mn-ea"/>
              <a:cs typeface="+mn-cs"/>
            </a:endParaRPr>
          </a:p>
        </p:txBody>
      </p:sp>
      <p:sp>
        <p:nvSpPr>
          <p:cNvPr id="19" name="Graphic 15">
            <a:extLst>
              <a:ext uri="{FF2B5EF4-FFF2-40B4-BE49-F238E27FC236}">
                <a16:creationId xmlns:a16="http://schemas.microsoft.com/office/drawing/2014/main" id="{AEA7509D-F04F-40CB-A0B3-EEF16499C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414" y="3619532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rgbClr val="FFFFFF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nivers"/>
              <a:ea typeface="+mn-ea"/>
              <a:cs typeface="+mn-cs"/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058F57B8-76FD-B652-A710-5F233C1B5DC0}"/>
              </a:ext>
            </a:extLst>
          </p:cNvPr>
          <p:cNvSpPr txBox="1"/>
          <p:nvPr/>
        </p:nvSpPr>
        <p:spPr>
          <a:xfrm>
            <a:off x="3295064" y="274373"/>
            <a:ext cx="56018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solidFill>
                  <a:schemeClr val="bg1"/>
                </a:solidFill>
              </a:rPr>
              <a:t>Podkarpacki Urząd Wojewódzki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F47F969D-C062-D4F6-E219-2CACC795DD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" y="8877"/>
            <a:ext cx="780926" cy="773381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3DCC28E3-988F-2DE1-AAE6-58CF1E4AEE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89704" y="-28886"/>
            <a:ext cx="1442740" cy="1442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961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295FF70-6ABF-D383-EFA2-2A9FC61497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Badania bezpieczeństwa - ?</a:t>
            </a:r>
          </a:p>
        </p:txBody>
      </p:sp>
      <p:sp>
        <p:nvSpPr>
          <p:cNvPr id="4" name="Prostokąt: zagięty narożnik 1">
            <a:extLst>
              <a:ext uri="{FF2B5EF4-FFF2-40B4-BE49-F238E27FC236}">
                <a16:creationId xmlns:a16="http://schemas.microsoft.com/office/drawing/2014/main" id="{F5EFC46C-E4F4-E59A-2831-6B1EB33C09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874339" cy="4351338"/>
          </a:xfrm>
          <a:prstGeom prst="foldedCorner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pl-PL" sz="2800" dirty="0">
                <a:solidFill>
                  <a:schemeClr val="bg1">
                    <a:lumMod val="95000"/>
                  </a:schemeClr>
                </a:solidFill>
              </a:rPr>
              <a:t>uwaga badaczy skupia się na poszukiwaniu odpowiedzi na trzy zasadnicze pytania: </a:t>
            </a:r>
          </a:p>
          <a:p>
            <a:pPr marL="342900" lvl="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l-PL" sz="2800" b="1" i="1" dirty="0">
                <a:solidFill>
                  <a:srgbClr val="FFFF00"/>
                </a:solidFill>
              </a:rPr>
              <a:t>czyje/czego bezpieczeństwo?,</a:t>
            </a:r>
            <a:r>
              <a:rPr lang="pl-PL" sz="2800" b="1" dirty="0">
                <a:solidFill>
                  <a:srgbClr val="FFFF00"/>
                </a:solidFill>
              </a:rPr>
              <a:t> </a:t>
            </a:r>
            <a:r>
              <a:rPr lang="pl-PL" sz="2800" dirty="0">
                <a:solidFill>
                  <a:srgbClr val="FFFF00"/>
                </a:solidFill>
              </a:rPr>
              <a:t>(ujęcie podmiotowe); </a:t>
            </a:r>
          </a:p>
          <a:p>
            <a:pPr marL="342900" lvl="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l-PL" sz="2800" b="1" i="1" dirty="0">
                <a:solidFill>
                  <a:srgbClr val="FF0000"/>
                </a:solidFill>
              </a:rPr>
              <a:t>jakie zagrożenia i skąd?, </a:t>
            </a:r>
            <a:r>
              <a:rPr lang="pl-PL" sz="2800" dirty="0">
                <a:solidFill>
                  <a:srgbClr val="FF0000"/>
                </a:solidFill>
              </a:rPr>
              <a:t>należy brać pod uwagę, w kontekście ochrony wartości istotnych dla podmiotu (ujęcie przedmiotowe);</a:t>
            </a:r>
          </a:p>
          <a:p>
            <a:pPr marL="342900" lvl="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l-PL" sz="2800" b="1" i="1" dirty="0">
                <a:solidFill>
                  <a:srgbClr val="FFFF00"/>
                </a:solidFill>
              </a:rPr>
              <a:t>jak i czym można się przeciwstawić zagrożeniom?</a:t>
            </a:r>
            <a:r>
              <a:rPr lang="pl-PL" sz="2800" dirty="0">
                <a:solidFill>
                  <a:srgbClr val="FFFF00"/>
                </a:solidFill>
              </a:rPr>
              <a:t>, aby ochranianym podmiotom zapewnić możliwość, istnienia i przetrwania, ochronę stanu posiadania oraz stworzyć szanse na rozwój w przyszłości</a:t>
            </a:r>
            <a:endParaRPr lang="pl-PL" sz="2800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3BF8650C-3A92-5C6C-BA72-8BCDA87F5B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" y="8877"/>
            <a:ext cx="780926" cy="773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9428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1F3E810-CCC3-5A28-B321-19514C4B6A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Pomiar bezpieczeństwa - ?</a:t>
            </a: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54BBD28C-680A-F567-BB6E-61322DF460E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433897"/>
            <a:ext cx="3092522" cy="1694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B42D9E15-87A0-878B-AAF8-FD1DF428F6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4944" y="1433897"/>
            <a:ext cx="2870892" cy="1694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1810DC8C-8B5B-8D79-A4AE-FB1CE5FB62D1}"/>
              </a:ext>
            </a:extLst>
          </p:cNvPr>
          <p:cNvSpPr/>
          <p:nvPr/>
        </p:nvSpPr>
        <p:spPr>
          <a:xfrm>
            <a:off x="4887333" y="1927036"/>
            <a:ext cx="2921000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pl-PL" sz="4000" b="1" dirty="0"/>
              <a:t>Odporność</a:t>
            </a:r>
            <a:endParaRPr lang="pl-PL" sz="4000" dirty="0"/>
          </a:p>
        </p:txBody>
      </p:sp>
      <p:sp>
        <p:nvSpPr>
          <p:cNvPr id="7" name="Prostokąt zaokrąglony 25">
            <a:extLst>
              <a:ext uri="{FF2B5EF4-FFF2-40B4-BE49-F238E27FC236}">
                <a16:creationId xmlns:a16="http://schemas.microsoft.com/office/drawing/2014/main" id="{D11F1333-0E3E-8966-8E82-7DE014940B95}"/>
              </a:ext>
            </a:extLst>
          </p:cNvPr>
          <p:cNvSpPr/>
          <p:nvPr/>
        </p:nvSpPr>
        <p:spPr>
          <a:xfrm>
            <a:off x="838200" y="3364409"/>
            <a:ext cx="10945092" cy="158160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sz="2400" dirty="0">
                <a:solidFill>
                  <a:srgbClr val="FF0000"/>
                </a:solidFill>
              </a:rPr>
              <a:t>Zdolność </a:t>
            </a:r>
            <a:r>
              <a:rPr lang="pl-PL" sz="2400" dirty="0">
                <a:solidFill>
                  <a:schemeClr val="tx1"/>
                </a:solidFill>
              </a:rPr>
              <a:t>podmiotu</a:t>
            </a:r>
            <a:r>
              <a:rPr lang="pl-PL" sz="2400" dirty="0">
                <a:solidFill>
                  <a:srgbClr val="FF0000"/>
                </a:solidFill>
              </a:rPr>
              <a:t> do przeciwstawienia się </a:t>
            </a:r>
            <a:r>
              <a:rPr lang="pl-PL" sz="2400" dirty="0">
                <a:solidFill>
                  <a:schemeClr val="tx1"/>
                </a:solidFill>
              </a:rPr>
              <a:t>niekorzystnym dla niego </a:t>
            </a:r>
            <a:r>
              <a:rPr lang="pl-PL" sz="2400" dirty="0">
                <a:solidFill>
                  <a:srgbClr val="FF0000"/>
                </a:solidFill>
              </a:rPr>
              <a:t>zagrożeniom</a:t>
            </a:r>
            <a:r>
              <a:rPr lang="pl-PL" sz="2400" dirty="0">
                <a:solidFill>
                  <a:schemeClr val="tx1"/>
                </a:solidFill>
              </a:rPr>
              <a:t>, zdarzeniom nadzwyczajnym, sytuacjom kryzysowym i/bądź kryzysom </a:t>
            </a:r>
            <a:r>
              <a:rPr lang="pl-PL" sz="2400" dirty="0">
                <a:solidFill>
                  <a:srgbClr val="FF0000"/>
                </a:solidFill>
              </a:rPr>
              <a:t>w celu ochrony i obrony </a:t>
            </a:r>
            <a:r>
              <a:rPr lang="pl-PL" sz="2400" dirty="0">
                <a:solidFill>
                  <a:schemeClr val="tx1"/>
                </a:solidFill>
              </a:rPr>
              <a:t>interesów podmiotu oraz </a:t>
            </a:r>
            <a:r>
              <a:rPr lang="pl-PL" sz="2400" dirty="0">
                <a:solidFill>
                  <a:srgbClr val="FF0000"/>
                </a:solidFill>
              </a:rPr>
              <a:t>istotnych</a:t>
            </a:r>
            <a:r>
              <a:rPr lang="pl-PL" sz="2400" dirty="0"/>
              <a:t> </a:t>
            </a:r>
            <a:r>
              <a:rPr lang="pl-PL" sz="2400" dirty="0">
                <a:solidFill>
                  <a:schemeClr val="tx1"/>
                </a:solidFill>
              </a:rPr>
              <a:t>dla niego</a:t>
            </a:r>
            <a:r>
              <a:rPr lang="pl-PL" sz="2400" dirty="0"/>
              <a:t> </a:t>
            </a:r>
            <a:r>
              <a:rPr lang="pl-PL" sz="2400" dirty="0">
                <a:solidFill>
                  <a:srgbClr val="FF0000"/>
                </a:solidFill>
              </a:rPr>
              <a:t>wartości</a:t>
            </a:r>
            <a:r>
              <a:rPr lang="pl-PL" sz="2400" dirty="0">
                <a:solidFill>
                  <a:schemeClr val="tx1"/>
                </a:solidFill>
              </a:rPr>
              <a:t>, a także zabezpieczenia jego niezakłóconego funkcjonowania </a:t>
            </a:r>
          </a:p>
        </p:txBody>
      </p:sp>
      <p:sp>
        <p:nvSpPr>
          <p:cNvPr id="8" name="Prostokąt zaokrąglony 4">
            <a:extLst>
              <a:ext uri="{FF2B5EF4-FFF2-40B4-BE49-F238E27FC236}">
                <a16:creationId xmlns:a16="http://schemas.microsoft.com/office/drawing/2014/main" id="{8C0081EB-D0B3-8DC3-2E47-01F94A64F78E}"/>
              </a:ext>
            </a:extLst>
          </p:cNvPr>
          <p:cNvSpPr/>
          <p:nvPr/>
        </p:nvSpPr>
        <p:spPr>
          <a:xfrm>
            <a:off x="838200" y="5288280"/>
            <a:ext cx="10945092" cy="141732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Aft>
                <a:spcPts val="600"/>
              </a:spcAft>
            </a:pPr>
            <a:r>
              <a:rPr lang="pl-PL" sz="2400" dirty="0">
                <a:solidFill>
                  <a:schemeClr val="tx1"/>
                </a:solidFill>
              </a:rPr>
              <a:t>Człowiek/grupa społeczna, może wykreować sytuację stwarzającą zagrożenie lub sytuację chroniącą przed zagrożeniem, ich kreacja zależy tylko i wyłącznie od jego/ich decyzji.</a:t>
            </a:r>
          </a:p>
          <a:p>
            <a:pPr algn="just">
              <a:spcAft>
                <a:spcPts val="600"/>
              </a:spcAft>
            </a:pPr>
            <a:r>
              <a:rPr lang="pl-PL" sz="1600" dirty="0">
                <a:solidFill>
                  <a:schemeClr val="tx1"/>
                </a:solidFill>
              </a:rPr>
              <a:t>J. Wolanin, </a:t>
            </a:r>
            <a:r>
              <a:rPr lang="pl-PL" sz="1600" i="1" dirty="0">
                <a:solidFill>
                  <a:schemeClr val="tx1"/>
                </a:solidFill>
              </a:rPr>
              <a:t>Inżynieria w bezpieczeństwie wewnętrznym</a:t>
            </a:r>
            <a:r>
              <a:rPr lang="pl-PL" sz="1600" dirty="0">
                <a:solidFill>
                  <a:schemeClr val="tx1"/>
                </a:solidFill>
              </a:rPr>
              <a:t>, SGSP, Warszawa 2020. 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ACD89508-C437-AD16-3FA8-F137314A17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" y="8877"/>
            <a:ext cx="780926" cy="773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9633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815CD9F-7074-60D3-EE1B-C70F5DFC30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Determinanty bezpieczeństwa - ?</a:t>
            </a:r>
          </a:p>
        </p:txBody>
      </p:sp>
      <p:grpSp>
        <p:nvGrpSpPr>
          <p:cNvPr id="4" name="Grupa 3">
            <a:extLst>
              <a:ext uri="{FF2B5EF4-FFF2-40B4-BE49-F238E27FC236}">
                <a16:creationId xmlns:a16="http://schemas.microsoft.com/office/drawing/2014/main" id="{E1877809-1827-F973-C78E-893A65068E7A}"/>
              </a:ext>
            </a:extLst>
          </p:cNvPr>
          <p:cNvGrpSpPr/>
          <p:nvPr/>
        </p:nvGrpSpPr>
        <p:grpSpPr>
          <a:xfrm>
            <a:off x="1223372" y="1564668"/>
            <a:ext cx="10130428" cy="4368894"/>
            <a:chOff x="510746" y="1220906"/>
            <a:chExt cx="8040861" cy="4653004"/>
          </a:xfrm>
        </p:grpSpPr>
        <p:grpSp>
          <p:nvGrpSpPr>
            <p:cNvPr id="5" name="Grupa 4">
              <a:extLst>
                <a:ext uri="{FF2B5EF4-FFF2-40B4-BE49-F238E27FC236}">
                  <a16:creationId xmlns:a16="http://schemas.microsoft.com/office/drawing/2014/main" id="{DF089CC8-9F8D-9786-C1C6-3FD3321324ED}"/>
                </a:ext>
              </a:extLst>
            </p:cNvPr>
            <p:cNvGrpSpPr/>
            <p:nvPr/>
          </p:nvGrpSpPr>
          <p:grpSpPr>
            <a:xfrm>
              <a:off x="1315103" y="1762054"/>
              <a:ext cx="6682610" cy="3445245"/>
              <a:chOff x="1704783" y="1217592"/>
              <a:chExt cx="8910146" cy="4593660"/>
            </a:xfrm>
          </p:grpSpPr>
          <p:grpSp>
            <p:nvGrpSpPr>
              <p:cNvPr id="29" name="Grupa 28">
                <a:extLst>
                  <a:ext uri="{FF2B5EF4-FFF2-40B4-BE49-F238E27FC236}">
                    <a16:creationId xmlns:a16="http://schemas.microsoft.com/office/drawing/2014/main" id="{822E9A7E-0633-FD0C-B716-7E7825DD3A78}"/>
                  </a:ext>
                </a:extLst>
              </p:cNvPr>
              <p:cNvGrpSpPr/>
              <p:nvPr/>
            </p:nvGrpSpPr>
            <p:grpSpPr>
              <a:xfrm>
                <a:off x="5582004" y="1217592"/>
                <a:ext cx="1604210" cy="802105"/>
                <a:chOff x="5149515" y="802105"/>
                <a:chExt cx="1604210" cy="802105"/>
              </a:xfrm>
              <a:effectLst>
                <a:outerShdw blurRad="152400" dist="317500" dir="5400000" sx="90000" sy="-19000" rotWithShape="0">
                  <a:prstClr val="black">
                    <a:alpha val="15000"/>
                  </a:prstClr>
                </a:outerShdw>
              </a:effectLst>
            </p:grpSpPr>
            <p:sp>
              <p:nvSpPr>
                <p:cNvPr id="59" name="Dymek mowy: owalny 13">
                  <a:extLst>
                    <a:ext uri="{FF2B5EF4-FFF2-40B4-BE49-F238E27FC236}">
                      <a16:creationId xmlns:a16="http://schemas.microsoft.com/office/drawing/2014/main" id="{8D05D6CE-030F-D0C9-A20D-AF4167A35705}"/>
                    </a:ext>
                  </a:extLst>
                </p:cNvPr>
                <p:cNvSpPr/>
                <p:nvPr/>
              </p:nvSpPr>
              <p:spPr>
                <a:xfrm>
                  <a:off x="5149515" y="802105"/>
                  <a:ext cx="1604210" cy="802105"/>
                </a:xfrm>
                <a:prstGeom prst="wedgeEllipseCallout">
                  <a:avLst>
                    <a:gd name="adj1" fmla="val -13698"/>
                    <a:gd name="adj2" fmla="val 118856"/>
                  </a:avLst>
                </a:prstGeom>
                <a:solidFill>
                  <a:srgbClr val="A369A9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l-PL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0" name="pole tekstowe 59">
                  <a:extLst>
                    <a:ext uri="{FF2B5EF4-FFF2-40B4-BE49-F238E27FC236}">
                      <a16:creationId xmlns:a16="http://schemas.microsoft.com/office/drawing/2014/main" id="{34475EB1-4FFB-4911-7C74-C2BDB709C977}"/>
                    </a:ext>
                  </a:extLst>
                </p:cNvPr>
                <p:cNvSpPr txBox="1"/>
                <p:nvPr/>
              </p:nvSpPr>
              <p:spPr>
                <a:xfrm>
                  <a:off x="5422230" y="1018492"/>
                  <a:ext cx="1058780" cy="3539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pl-PL" sz="1125" dirty="0">
                      <a:solidFill>
                        <a:prstClr val="white"/>
                      </a:solidFill>
                    </a:rPr>
                    <a:t>czas</a:t>
                  </a:r>
                </a:p>
              </p:txBody>
            </p:sp>
          </p:grpSp>
          <p:grpSp>
            <p:nvGrpSpPr>
              <p:cNvPr id="30" name="Grupa 29">
                <a:extLst>
                  <a:ext uri="{FF2B5EF4-FFF2-40B4-BE49-F238E27FC236}">
                    <a16:creationId xmlns:a16="http://schemas.microsoft.com/office/drawing/2014/main" id="{73103167-A166-DBD8-022E-08749384ECDA}"/>
                  </a:ext>
                </a:extLst>
              </p:cNvPr>
              <p:cNvGrpSpPr/>
              <p:nvPr/>
            </p:nvGrpSpPr>
            <p:grpSpPr>
              <a:xfrm>
                <a:off x="7411771" y="1221094"/>
                <a:ext cx="1700462" cy="802105"/>
                <a:chOff x="5149515" y="802105"/>
                <a:chExt cx="1604210" cy="802105"/>
              </a:xfrm>
            </p:grpSpPr>
            <p:sp>
              <p:nvSpPr>
                <p:cNvPr id="57" name="Dymek mowy: owalny 16">
                  <a:extLst>
                    <a:ext uri="{FF2B5EF4-FFF2-40B4-BE49-F238E27FC236}">
                      <a16:creationId xmlns:a16="http://schemas.microsoft.com/office/drawing/2014/main" id="{435DF766-D0B2-3F1A-CB0A-40AA1C8C6970}"/>
                    </a:ext>
                  </a:extLst>
                </p:cNvPr>
                <p:cNvSpPr/>
                <p:nvPr/>
              </p:nvSpPr>
              <p:spPr>
                <a:xfrm>
                  <a:off x="5149515" y="802105"/>
                  <a:ext cx="1604210" cy="802105"/>
                </a:xfrm>
                <a:prstGeom prst="wedgeEllipseCallout">
                  <a:avLst>
                    <a:gd name="adj1" fmla="val -102165"/>
                    <a:gd name="adj2" fmla="val 135371"/>
                  </a:avLst>
                </a:prstGeom>
                <a:solidFill>
                  <a:srgbClr val="A369A9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l-PL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8" name="pole tekstowe 57">
                  <a:extLst>
                    <a:ext uri="{FF2B5EF4-FFF2-40B4-BE49-F238E27FC236}">
                      <a16:creationId xmlns:a16="http://schemas.microsoft.com/office/drawing/2014/main" id="{83E74944-93B0-8411-9017-A431B730CFEF}"/>
                    </a:ext>
                  </a:extLst>
                </p:cNvPr>
                <p:cNvSpPr txBox="1"/>
                <p:nvPr/>
              </p:nvSpPr>
              <p:spPr>
                <a:xfrm>
                  <a:off x="5422229" y="1018492"/>
                  <a:ext cx="1058779" cy="3539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pl-PL" sz="1125" dirty="0">
                      <a:solidFill>
                        <a:prstClr val="white"/>
                      </a:solidFill>
                    </a:rPr>
                    <a:t>środowisko</a:t>
                  </a:r>
                </a:p>
              </p:txBody>
            </p:sp>
          </p:grpSp>
          <p:grpSp>
            <p:nvGrpSpPr>
              <p:cNvPr id="31" name="Grupa 30">
                <a:extLst>
                  <a:ext uri="{FF2B5EF4-FFF2-40B4-BE49-F238E27FC236}">
                    <a16:creationId xmlns:a16="http://schemas.microsoft.com/office/drawing/2014/main" id="{9A1BDCA3-18C5-2815-0C9F-AC3A76D4645B}"/>
                  </a:ext>
                </a:extLst>
              </p:cNvPr>
              <p:cNvGrpSpPr/>
              <p:nvPr/>
            </p:nvGrpSpPr>
            <p:grpSpPr>
              <a:xfrm>
                <a:off x="5293893" y="5009146"/>
                <a:ext cx="1604210" cy="802105"/>
                <a:chOff x="5149515" y="802105"/>
                <a:chExt cx="1604210" cy="802105"/>
              </a:xfrm>
            </p:grpSpPr>
            <p:sp>
              <p:nvSpPr>
                <p:cNvPr id="55" name="Dymek mowy: owalny 25">
                  <a:extLst>
                    <a:ext uri="{FF2B5EF4-FFF2-40B4-BE49-F238E27FC236}">
                      <a16:creationId xmlns:a16="http://schemas.microsoft.com/office/drawing/2014/main" id="{E969621B-6EF4-2A24-7C52-640F1659E85C}"/>
                    </a:ext>
                  </a:extLst>
                </p:cNvPr>
                <p:cNvSpPr/>
                <p:nvPr/>
              </p:nvSpPr>
              <p:spPr>
                <a:xfrm>
                  <a:off x="5149515" y="802105"/>
                  <a:ext cx="1604210" cy="802105"/>
                </a:xfrm>
                <a:prstGeom prst="wedgeEllipseCallout">
                  <a:avLst>
                    <a:gd name="adj1" fmla="val 1635"/>
                    <a:gd name="adj2" fmla="val -142068"/>
                  </a:avLst>
                </a:prstGeom>
                <a:solidFill>
                  <a:srgbClr val="008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l-PL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6" name="pole tekstowe 55">
                  <a:extLst>
                    <a:ext uri="{FF2B5EF4-FFF2-40B4-BE49-F238E27FC236}">
                      <a16:creationId xmlns:a16="http://schemas.microsoft.com/office/drawing/2014/main" id="{B0C31E80-C307-D6A2-A2C2-18998303B329}"/>
                    </a:ext>
                  </a:extLst>
                </p:cNvPr>
                <p:cNvSpPr txBox="1"/>
                <p:nvPr/>
              </p:nvSpPr>
              <p:spPr>
                <a:xfrm>
                  <a:off x="5425070" y="1036536"/>
                  <a:ext cx="1149938" cy="53860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pl-PL" sz="1050" dirty="0">
                      <a:solidFill>
                        <a:prstClr val="white"/>
                      </a:solidFill>
                    </a:rPr>
                    <a:t>obronność</a:t>
                  </a:r>
                </a:p>
                <a:p>
                  <a:pPr algn="ctr"/>
                  <a:endParaRPr lang="pl-PL" sz="975" dirty="0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32" name="Grupa 31">
                <a:extLst>
                  <a:ext uri="{FF2B5EF4-FFF2-40B4-BE49-F238E27FC236}">
                    <a16:creationId xmlns:a16="http://schemas.microsoft.com/office/drawing/2014/main" id="{AB5B85C6-1D6F-7770-631D-D566420A712C}"/>
                  </a:ext>
                </a:extLst>
              </p:cNvPr>
              <p:cNvGrpSpPr/>
              <p:nvPr/>
            </p:nvGrpSpPr>
            <p:grpSpPr>
              <a:xfrm>
                <a:off x="1704783" y="1218166"/>
                <a:ext cx="1700462" cy="710056"/>
                <a:chOff x="4973460" y="802105"/>
                <a:chExt cx="1604210" cy="802105"/>
              </a:xfrm>
            </p:grpSpPr>
            <p:sp>
              <p:nvSpPr>
                <p:cNvPr id="53" name="Dymek mowy: owalny 34">
                  <a:extLst>
                    <a:ext uri="{FF2B5EF4-FFF2-40B4-BE49-F238E27FC236}">
                      <a16:creationId xmlns:a16="http://schemas.microsoft.com/office/drawing/2014/main" id="{D2C54F67-34E7-BB5C-749C-11AA628333E0}"/>
                    </a:ext>
                  </a:extLst>
                </p:cNvPr>
                <p:cNvSpPr/>
                <p:nvPr/>
              </p:nvSpPr>
              <p:spPr>
                <a:xfrm>
                  <a:off x="4973460" y="802105"/>
                  <a:ext cx="1604210" cy="802105"/>
                </a:xfrm>
                <a:prstGeom prst="wedgeEllipseCallout">
                  <a:avLst>
                    <a:gd name="adj1" fmla="val 170753"/>
                    <a:gd name="adj2" fmla="val 180352"/>
                  </a:avLst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l-PL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4" name="pole tekstowe 53">
                  <a:extLst>
                    <a:ext uri="{FF2B5EF4-FFF2-40B4-BE49-F238E27FC236}">
                      <a16:creationId xmlns:a16="http://schemas.microsoft.com/office/drawing/2014/main" id="{1ABFAC13-25B5-26C3-26AA-DDA207300C23}"/>
                    </a:ext>
                  </a:extLst>
                </p:cNvPr>
                <p:cNvSpPr txBox="1"/>
                <p:nvPr/>
              </p:nvSpPr>
              <p:spPr>
                <a:xfrm>
                  <a:off x="5182379" y="1018491"/>
                  <a:ext cx="1058780" cy="382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pl-PL" sz="1050" dirty="0">
                      <a:solidFill>
                        <a:prstClr val="white"/>
                      </a:solidFill>
                    </a:rPr>
                    <a:t>wizja</a:t>
                  </a:r>
                </a:p>
              </p:txBody>
            </p:sp>
          </p:grpSp>
          <p:sp>
            <p:nvSpPr>
              <p:cNvPr id="33" name="Dymek mowy: owalny 36">
                <a:extLst>
                  <a:ext uri="{FF2B5EF4-FFF2-40B4-BE49-F238E27FC236}">
                    <a16:creationId xmlns:a16="http://schemas.microsoft.com/office/drawing/2014/main" id="{3D7E0AA2-18A2-8329-FC44-67A63A16560C}"/>
                  </a:ext>
                </a:extLst>
              </p:cNvPr>
              <p:cNvSpPr/>
              <p:nvPr/>
            </p:nvSpPr>
            <p:spPr>
              <a:xfrm>
                <a:off x="3554322" y="1217592"/>
                <a:ext cx="1680690" cy="750343"/>
              </a:xfrm>
              <a:prstGeom prst="wedgeEllipseCallout">
                <a:avLst>
                  <a:gd name="adj1" fmla="val 78922"/>
                  <a:gd name="adj2" fmla="val 137056"/>
                </a:avLst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l-PL" sz="1050" dirty="0">
                    <a:solidFill>
                      <a:prstClr val="white"/>
                    </a:solidFill>
                  </a:rPr>
                  <a:t>strategia</a:t>
                </a:r>
              </a:p>
            </p:txBody>
          </p:sp>
          <p:grpSp>
            <p:nvGrpSpPr>
              <p:cNvPr id="34" name="Grupa 33">
                <a:extLst>
                  <a:ext uri="{FF2B5EF4-FFF2-40B4-BE49-F238E27FC236}">
                    <a16:creationId xmlns:a16="http://schemas.microsoft.com/office/drawing/2014/main" id="{97E7C520-C1F2-336F-2849-9A047BA35EA5}"/>
                  </a:ext>
                </a:extLst>
              </p:cNvPr>
              <p:cNvGrpSpPr/>
              <p:nvPr/>
            </p:nvGrpSpPr>
            <p:grpSpPr>
              <a:xfrm>
                <a:off x="8823155" y="1882159"/>
                <a:ext cx="1700462" cy="802105"/>
                <a:chOff x="5149515" y="802105"/>
                <a:chExt cx="1604210" cy="802105"/>
              </a:xfrm>
            </p:grpSpPr>
            <p:sp>
              <p:nvSpPr>
                <p:cNvPr id="51" name="Dymek mowy: owalny 38">
                  <a:extLst>
                    <a:ext uri="{FF2B5EF4-FFF2-40B4-BE49-F238E27FC236}">
                      <a16:creationId xmlns:a16="http://schemas.microsoft.com/office/drawing/2014/main" id="{0A1BA1AE-3DC8-0D3A-332E-9E32CC3C1F3A}"/>
                    </a:ext>
                  </a:extLst>
                </p:cNvPr>
                <p:cNvSpPr/>
                <p:nvPr/>
              </p:nvSpPr>
              <p:spPr>
                <a:xfrm>
                  <a:off x="5149515" y="802105"/>
                  <a:ext cx="1604210" cy="802105"/>
                </a:xfrm>
                <a:prstGeom prst="wedgeEllipseCallout">
                  <a:avLst>
                    <a:gd name="adj1" fmla="val -165406"/>
                    <a:gd name="adj2" fmla="val 90098"/>
                  </a:avLst>
                </a:prstGeom>
                <a:solidFill>
                  <a:srgbClr val="0070C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l-PL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2" name="pole tekstowe 51">
                  <a:extLst>
                    <a:ext uri="{FF2B5EF4-FFF2-40B4-BE49-F238E27FC236}">
                      <a16:creationId xmlns:a16="http://schemas.microsoft.com/office/drawing/2014/main" id="{41AA9329-F994-3F43-91AA-D0A1619822B2}"/>
                    </a:ext>
                  </a:extLst>
                </p:cNvPr>
                <p:cNvSpPr txBox="1"/>
                <p:nvPr/>
              </p:nvSpPr>
              <p:spPr>
                <a:xfrm>
                  <a:off x="5422229" y="1018492"/>
                  <a:ext cx="1058779" cy="3539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pl-PL" sz="1125" dirty="0">
                      <a:solidFill>
                        <a:prstClr val="white"/>
                      </a:solidFill>
                    </a:rPr>
                    <a:t>symptom</a:t>
                  </a:r>
                </a:p>
              </p:txBody>
            </p:sp>
          </p:grpSp>
          <p:grpSp>
            <p:nvGrpSpPr>
              <p:cNvPr id="35" name="Grupa 34">
                <a:extLst>
                  <a:ext uri="{FF2B5EF4-FFF2-40B4-BE49-F238E27FC236}">
                    <a16:creationId xmlns:a16="http://schemas.microsoft.com/office/drawing/2014/main" id="{66AEA1F4-B4AE-2CEA-D08C-CAE15CA9665E}"/>
                  </a:ext>
                </a:extLst>
              </p:cNvPr>
              <p:cNvGrpSpPr/>
              <p:nvPr/>
            </p:nvGrpSpPr>
            <p:grpSpPr>
              <a:xfrm>
                <a:off x="8823155" y="2908292"/>
                <a:ext cx="1700462" cy="802105"/>
                <a:chOff x="5156828" y="883161"/>
                <a:chExt cx="1604210" cy="802105"/>
              </a:xfrm>
            </p:grpSpPr>
            <p:sp>
              <p:nvSpPr>
                <p:cNvPr id="49" name="Dymek mowy: owalny 41">
                  <a:extLst>
                    <a:ext uri="{FF2B5EF4-FFF2-40B4-BE49-F238E27FC236}">
                      <a16:creationId xmlns:a16="http://schemas.microsoft.com/office/drawing/2014/main" id="{F90A3C6A-B4BD-26B7-7D8F-8FB3740F7801}"/>
                    </a:ext>
                  </a:extLst>
                </p:cNvPr>
                <p:cNvSpPr/>
                <p:nvPr/>
              </p:nvSpPr>
              <p:spPr>
                <a:xfrm>
                  <a:off x="5156828" y="883161"/>
                  <a:ext cx="1604210" cy="802105"/>
                </a:xfrm>
                <a:prstGeom prst="wedgeEllipseCallout">
                  <a:avLst>
                    <a:gd name="adj1" fmla="val -158061"/>
                    <a:gd name="adj2" fmla="val 14273"/>
                  </a:avLst>
                </a:prstGeom>
                <a:solidFill>
                  <a:srgbClr val="0070C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l-PL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0" name="pole tekstowe 49">
                  <a:extLst>
                    <a:ext uri="{FF2B5EF4-FFF2-40B4-BE49-F238E27FC236}">
                      <a16:creationId xmlns:a16="http://schemas.microsoft.com/office/drawing/2014/main" id="{35DFA8EA-AB2B-AB92-4BBB-BF92B7B91E40}"/>
                    </a:ext>
                  </a:extLst>
                </p:cNvPr>
                <p:cNvSpPr txBox="1"/>
                <p:nvPr/>
              </p:nvSpPr>
              <p:spPr>
                <a:xfrm>
                  <a:off x="5422231" y="1111480"/>
                  <a:ext cx="1058779" cy="3539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pl-PL" sz="1125" dirty="0">
                      <a:solidFill>
                        <a:prstClr val="white"/>
                      </a:solidFill>
                    </a:rPr>
                    <a:t>zagrożenie</a:t>
                  </a:r>
                </a:p>
              </p:txBody>
            </p:sp>
          </p:grpSp>
          <p:sp>
            <p:nvSpPr>
              <p:cNvPr id="36" name="Dymek mowy: owalny 43">
                <a:extLst>
                  <a:ext uri="{FF2B5EF4-FFF2-40B4-BE49-F238E27FC236}">
                    <a16:creationId xmlns:a16="http://schemas.microsoft.com/office/drawing/2014/main" id="{952D1DBF-77E5-406C-2DF2-C45F4B00FDC0}"/>
                  </a:ext>
                </a:extLst>
              </p:cNvPr>
              <p:cNvSpPr/>
              <p:nvPr/>
            </p:nvSpPr>
            <p:spPr>
              <a:xfrm>
                <a:off x="8914467" y="4079093"/>
                <a:ext cx="1700462" cy="802105"/>
              </a:xfrm>
              <a:prstGeom prst="wedgeEllipseCallout">
                <a:avLst>
                  <a:gd name="adj1" fmla="val -166995"/>
                  <a:gd name="adj2" fmla="val -92215"/>
                </a:avLst>
              </a:prstGeom>
              <a:solidFill>
                <a:srgbClr val="008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br>
                  <a:rPr lang="pl-PL" sz="900" dirty="0">
                    <a:solidFill>
                      <a:prstClr val="white"/>
                    </a:solidFill>
                  </a:rPr>
                </a:br>
                <a:r>
                  <a:rPr lang="pl-PL" sz="900" dirty="0">
                    <a:solidFill>
                      <a:prstClr val="white"/>
                    </a:solidFill>
                  </a:rPr>
                  <a:t>zdarzenie nadzwyczajne</a:t>
                </a:r>
              </a:p>
              <a:p>
                <a:pPr algn="ctr"/>
                <a:endParaRPr lang="pl-PL" sz="975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7" name="Dymek mowy: owalny 44">
                <a:extLst>
                  <a:ext uri="{FF2B5EF4-FFF2-40B4-BE49-F238E27FC236}">
                    <a16:creationId xmlns:a16="http://schemas.microsoft.com/office/drawing/2014/main" id="{FEA14C89-27F7-4C12-6A8E-C5CC5CAB4CC2}"/>
                  </a:ext>
                </a:extLst>
              </p:cNvPr>
              <p:cNvSpPr/>
              <p:nvPr/>
            </p:nvSpPr>
            <p:spPr>
              <a:xfrm>
                <a:off x="7082587" y="5009147"/>
                <a:ext cx="1700462" cy="802105"/>
              </a:xfrm>
              <a:prstGeom prst="wedgeEllipseCallout">
                <a:avLst>
                  <a:gd name="adj1" fmla="val -85904"/>
                  <a:gd name="adj2" fmla="val -149516"/>
                </a:avLst>
              </a:prstGeom>
              <a:solidFill>
                <a:srgbClr val="008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l-PL" sz="1125" dirty="0">
                    <a:solidFill>
                      <a:prstClr val="white"/>
                    </a:solidFill>
                  </a:rPr>
                  <a:t>kryzys</a:t>
                </a:r>
              </a:p>
            </p:txBody>
          </p:sp>
          <p:sp>
            <p:nvSpPr>
              <p:cNvPr id="38" name="Dymek mowy: owalny 45">
                <a:extLst>
                  <a:ext uri="{FF2B5EF4-FFF2-40B4-BE49-F238E27FC236}">
                    <a16:creationId xmlns:a16="http://schemas.microsoft.com/office/drawing/2014/main" id="{99332975-D2DA-008E-13DF-8FBF05DF8D02}"/>
                  </a:ext>
                </a:extLst>
              </p:cNvPr>
              <p:cNvSpPr/>
              <p:nvPr/>
            </p:nvSpPr>
            <p:spPr>
              <a:xfrm>
                <a:off x="8914467" y="5009147"/>
                <a:ext cx="1700462" cy="802105"/>
              </a:xfrm>
              <a:prstGeom prst="wedgeEllipseCallout">
                <a:avLst>
                  <a:gd name="adj1" fmla="val -177602"/>
                  <a:gd name="adj2" fmla="val -175475"/>
                </a:avLst>
              </a:prstGeom>
              <a:solidFill>
                <a:srgbClr val="008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l-PL" sz="975" dirty="0">
                    <a:solidFill>
                      <a:prstClr val="white"/>
                    </a:solidFill>
                  </a:rPr>
                  <a:t>sytuacja kryzysowa</a:t>
                </a:r>
              </a:p>
            </p:txBody>
          </p:sp>
          <p:sp>
            <p:nvSpPr>
              <p:cNvPr id="39" name="Dymek mowy: owalny 49">
                <a:extLst>
                  <a:ext uri="{FF2B5EF4-FFF2-40B4-BE49-F238E27FC236}">
                    <a16:creationId xmlns:a16="http://schemas.microsoft.com/office/drawing/2014/main" id="{EED396D7-B417-69E6-C0FB-5B59B0DF185B}"/>
                  </a:ext>
                </a:extLst>
              </p:cNvPr>
              <p:cNvSpPr/>
              <p:nvPr/>
            </p:nvSpPr>
            <p:spPr>
              <a:xfrm>
                <a:off x="1704783" y="3027946"/>
                <a:ext cx="1700462" cy="802105"/>
              </a:xfrm>
              <a:prstGeom prst="wedgeEllipseCallout">
                <a:avLst>
                  <a:gd name="adj1" fmla="val 157003"/>
                  <a:gd name="adj2" fmla="val -1793"/>
                </a:avLst>
              </a:prstGeom>
              <a:solidFill>
                <a:srgbClr val="9966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l-PL" sz="975" dirty="0">
                    <a:solidFill>
                      <a:prstClr val="white"/>
                    </a:solidFill>
                  </a:rPr>
                  <a:t>ryzyko</a:t>
                </a:r>
              </a:p>
            </p:txBody>
          </p:sp>
          <p:sp>
            <p:nvSpPr>
              <p:cNvPr id="40" name="Dymek mowy: owalny 52">
                <a:extLst>
                  <a:ext uri="{FF2B5EF4-FFF2-40B4-BE49-F238E27FC236}">
                    <a16:creationId xmlns:a16="http://schemas.microsoft.com/office/drawing/2014/main" id="{136EB5BA-024B-CD60-FD68-A00183C2A4E5}"/>
                  </a:ext>
                </a:extLst>
              </p:cNvPr>
              <p:cNvSpPr/>
              <p:nvPr/>
            </p:nvSpPr>
            <p:spPr>
              <a:xfrm>
                <a:off x="1748592" y="3964383"/>
                <a:ext cx="1700462" cy="802105"/>
              </a:xfrm>
              <a:prstGeom prst="wedgeEllipseCallout">
                <a:avLst>
                  <a:gd name="adj1" fmla="val 157192"/>
                  <a:gd name="adj2" fmla="val -80943"/>
                </a:avLst>
              </a:prstGeom>
              <a:solidFill>
                <a:srgbClr val="9966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l-PL" sz="975" dirty="0">
                    <a:solidFill>
                      <a:prstClr val="white"/>
                    </a:solidFill>
                  </a:rPr>
                  <a:t>niepewność</a:t>
                </a:r>
              </a:p>
            </p:txBody>
          </p:sp>
          <p:sp>
            <p:nvSpPr>
              <p:cNvPr id="41" name="Dymek mowy: owalny 53">
                <a:extLst>
                  <a:ext uri="{FF2B5EF4-FFF2-40B4-BE49-F238E27FC236}">
                    <a16:creationId xmlns:a16="http://schemas.microsoft.com/office/drawing/2014/main" id="{F3D4213C-A3F0-2F23-CCD6-A73E6CAC6DFD}"/>
                  </a:ext>
                </a:extLst>
              </p:cNvPr>
              <p:cNvSpPr/>
              <p:nvPr/>
            </p:nvSpPr>
            <p:spPr>
              <a:xfrm>
                <a:off x="1778084" y="5009145"/>
                <a:ext cx="1700462" cy="802105"/>
              </a:xfrm>
              <a:prstGeom prst="wedgeEllipseCallout">
                <a:avLst>
                  <a:gd name="adj1" fmla="val 164810"/>
                  <a:gd name="adj2" fmla="val -182011"/>
                </a:avLst>
              </a:prstGeom>
              <a:solidFill>
                <a:srgbClr val="9966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l-PL" sz="975" dirty="0">
                    <a:solidFill>
                      <a:prstClr val="white"/>
                    </a:solidFill>
                  </a:rPr>
                  <a:t>szansa</a:t>
                </a:r>
              </a:p>
            </p:txBody>
          </p:sp>
          <p:grpSp>
            <p:nvGrpSpPr>
              <p:cNvPr id="42" name="Grupa 41">
                <a:extLst>
                  <a:ext uri="{FF2B5EF4-FFF2-40B4-BE49-F238E27FC236}">
                    <a16:creationId xmlns:a16="http://schemas.microsoft.com/office/drawing/2014/main" id="{30ECE459-239C-25EF-3E5C-B884ADF42E56}"/>
                  </a:ext>
                </a:extLst>
              </p:cNvPr>
              <p:cNvGrpSpPr/>
              <p:nvPr/>
            </p:nvGrpSpPr>
            <p:grpSpPr>
              <a:xfrm>
                <a:off x="3580472" y="5009145"/>
                <a:ext cx="1604210" cy="802105"/>
                <a:chOff x="5149515" y="802105"/>
                <a:chExt cx="1604210" cy="802105"/>
              </a:xfrm>
            </p:grpSpPr>
            <p:sp>
              <p:nvSpPr>
                <p:cNvPr id="47" name="Dymek mowy: owalny 55">
                  <a:extLst>
                    <a:ext uri="{FF2B5EF4-FFF2-40B4-BE49-F238E27FC236}">
                      <a16:creationId xmlns:a16="http://schemas.microsoft.com/office/drawing/2014/main" id="{16171007-3240-8A2B-E1F8-0A537E2A1085}"/>
                    </a:ext>
                  </a:extLst>
                </p:cNvPr>
                <p:cNvSpPr/>
                <p:nvPr/>
              </p:nvSpPr>
              <p:spPr>
                <a:xfrm>
                  <a:off x="5149515" y="802105"/>
                  <a:ext cx="1604210" cy="802105"/>
                </a:xfrm>
                <a:prstGeom prst="wedgeEllipseCallout">
                  <a:avLst>
                    <a:gd name="adj1" fmla="val 83969"/>
                    <a:gd name="adj2" fmla="val -154734"/>
                  </a:avLst>
                </a:prstGeom>
                <a:solidFill>
                  <a:srgbClr val="9966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l-PL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8" name="pole tekstowe 47">
                  <a:extLst>
                    <a:ext uri="{FF2B5EF4-FFF2-40B4-BE49-F238E27FC236}">
                      <a16:creationId xmlns:a16="http://schemas.microsoft.com/office/drawing/2014/main" id="{D0BF9D79-2B2A-49E9-9A26-D008C1E0EA36}"/>
                    </a:ext>
                  </a:extLst>
                </p:cNvPr>
                <p:cNvSpPr txBox="1"/>
                <p:nvPr/>
              </p:nvSpPr>
              <p:spPr>
                <a:xfrm>
                  <a:off x="5422230" y="1058832"/>
                  <a:ext cx="1058780" cy="323165"/>
                </a:xfrm>
                <a:prstGeom prst="rect">
                  <a:avLst/>
                </a:prstGeom>
                <a:solidFill>
                  <a:srgbClr val="996600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pl-PL" sz="975" dirty="0">
                      <a:solidFill>
                        <a:prstClr val="white"/>
                      </a:solidFill>
                    </a:rPr>
                    <a:t>wyzwanie</a:t>
                  </a:r>
                </a:p>
              </p:txBody>
            </p:sp>
          </p:grpSp>
          <p:sp>
            <p:nvSpPr>
              <p:cNvPr id="43" name="Dymek mowy: owalny 57">
                <a:extLst>
                  <a:ext uri="{FF2B5EF4-FFF2-40B4-BE49-F238E27FC236}">
                    <a16:creationId xmlns:a16="http://schemas.microsoft.com/office/drawing/2014/main" id="{389A5235-0274-1204-F7F5-9F3F6C766AC7}"/>
                  </a:ext>
                </a:extLst>
              </p:cNvPr>
              <p:cNvSpPr/>
              <p:nvPr/>
            </p:nvSpPr>
            <p:spPr>
              <a:xfrm>
                <a:off x="1722143" y="2083721"/>
                <a:ext cx="1683102" cy="710056"/>
              </a:xfrm>
              <a:prstGeom prst="wedgeEllipseCallout">
                <a:avLst>
                  <a:gd name="adj1" fmla="val 162686"/>
                  <a:gd name="adj2" fmla="val 92456"/>
                </a:avLst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l-PL" sz="1050" dirty="0">
                    <a:solidFill>
                      <a:prstClr val="white"/>
                    </a:solidFill>
                  </a:rPr>
                  <a:t>misja</a:t>
                </a:r>
              </a:p>
            </p:txBody>
          </p:sp>
          <p:grpSp>
            <p:nvGrpSpPr>
              <p:cNvPr id="44" name="Grupa 43">
                <a:extLst>
                  <a:ext uri="{FF2B5EF4-FFF2-40B4-BE49-F238E27FC236}">
                    <a16:creationId xmlns:a16="http://schemas.microsoft.com/office/drawing/2014/main" id="{3398B784-DDE6-A33A-659D-610375C560CF}"/>
                  </a:ext>
                </a:extLst>
              </p:cNvPr>
              <p:cNvGrpSpPr/>
              <p:nvPr/>
            </p:nvGrpSpPr>
            <p:grpSpPr>
              <a:xfrm>
                <a:off x="5229726" y="2586789"/>
                <a:ext cx="1732547" cy="1684421"/>
                <a:chOff x="5069306" y="2213811"/>
                <a:chExt cx="1732547" cy="1684421"/>
              </a:xfrm>
              <a:effectLst>
                <a:outerShdw blurRad="520700" dist="50800" dir="5400000" algn="ctr" rotWithShape="0">
                  <a:srgbClr val="000000">
                    <a:alpha val="66000"/>
                  </a:srgbClr>
                </a:outerShdw>
              </a:effectLst>
            </p:grpSpPr>
            <p:sp>
              <p:nvSpPr>
                <p:cNvPr id="45" name="Schemat blokowy: łącznik 44">
                  <a:extLst>
                    <a:ext uri="{FF2B5EF4-FFF2-40B4-BE49-F238E27FC236}">
                      <a16:creationId xmlns:a16="http://schemas.microsoft.com/office/drawing/2014/main" id="{2A48283D-DF28-2C39-83D2-67173EC33D7B}"/>
                    </a:ext>
                  </a:extLst>
                </p:cNvPr>
                <p:cNvSpPr/>
                <p:nvPr/>
              </p:nvSpPr>
              <p:spPr>
                <a:xfrm>
                  <a:off x="5069306" y="2213811"/>
                  <a:ext cx="1732547" cy="1684421"/>
                </a:xfrm>
                <a:prstGeom prst="flowChartConnector">
                  <a:avLst/>
                </a:prstGeom>
                <a:solidFill>
                  <a:srgbClr val="A5002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l-PL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6" name="pole tekstowe 45">
                  <a:extLst>
                    <a:ext uri="{FF2B5EF4-FFF2-40B4-BE49-F238E27FC236}">
                      <a16:creationId xmlns:a16="http://schemas.microsoft.com/office/drawing/2014/main" id="{32FD7682-B0E7-221E-2146-51AA507DED34}"/>
                    </a:ext>
                  </a:extLst>
                </p:cNvPr>
                <p:cNvSpPr txBox="1"/>
                <p:nvPr/>
              </p:nvSpPr>
              <p:spPr>
                <a:xfrm>
                  <a:off x="5101389" y="2886090"/>
                  <a:ext cx="1700463" cy="3385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pl-PL" sz="1050" b="1" dirty="0">
                      <a:solidFill>
                        <a:prstClr val="white"/>
                      </a:solidFill>
                      <a:latin typeface="Arial Narrow" panose="020B0606020202030204" pitchFamily="34" charset="0"/>
                    </a:rPr>
                    <a:t>BEZPIECZEŃSTWO</a:t>
                  </a:r>
                </a:p>
              </p:txBody>
            </p:sp>
          </p:grpSp>
        </p:grpSp>
        <p:grpSp>
          <p:nvGrpSpPr>
            <p:cNvPr id="6" name="Grupa 5">
              <a:extLst>
                <a:ext uri="{FF2B5EF4-FFF2-40B4-BE49-F238E27FC236}">
                  <a16:creationId xmlns:a16="http://schemas.microsoft.com/office/drawing/2014/main" id="{06EABCBD-6BB2-3A69-192C-7AF46AD9C54E}"/>
                </a:ext>
              </a:extLst>
            </p:cNvPr>
            <p:cNvGrpSpPr/>
            <p:nvPr/>
          </p:nvGrpSpPr>
          <p:grpSpPr>
            <a:xfrm>
              <a:off x="4204279" y="1220906"/>
              <a:ext cx="2666413" cy="610889"/>
              <a:chOff x="5493161" y="391887"/>
              <a:chExt cx="3555217" cy="814518"/>
            </a:xfrm>
          </p:grpSpPr>
          <p:sp>
            <p:nvSpPr>
              <p:cNvPr id="27" name="Nawias klamrowy otwierający 26">
                <a:extLst>
                  <a:ext uri="{FF2B5EF4-FFF2-40B4-BE49-F238E27FC236}">
                    <a16:creationId xmlns:a16="http://schemas.microsoft.com/office/drawing/2014/main" id="{8FB11748-24C1-ED33-5E9A-B2D4747390E7}"/>
                  </a:ext>
                </a:extLst>
              </p:cNvPr>
              <p:cNvSpPr/>
              <p:nvPr/>
            </p:nvSpPr>
            <p:spPr>
              <a:xfrm rot="5400000">
                <a:off x="7090598" y="-751375"/>
                <a:ext cx="368096" cy="3547464"/>
              </a:xfrm>
              <a:prstGeom prst="leftBrace">
                <a:avLst>
                  <a:gd name="adj1" fmla="val 8333"/>
                  <a:gd name="adj2" fmla="val 52463"/>
                </a:avLst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pl-PL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8" name="Prostokąt 27">
                <a:extLst>
                  <a:ext uri="{FF2B5EF4-FFF2-40B4-BE49-F238E27FC236}">
                    <a16:creationId xmlns:a16="http://schemas.microsoft.com/office/drawing/2014/main" id="{C80210A0-650C-DE3D-D096-9C1DF5315071}"/>
                  </a:ext>
                </a:extLst>
              </p:cNvPr>
              <p:cNvSpPr/>
              <p:nvPr/>
            </p:nvSpPr>
            <p:spPr>
              <a:xfrm>
                <a:off x="5493161" y="391887"/>
                <a:ext cx="3547464" cy="368096"/>
              </a:xfrm>
              <a:prstGeom prst="rect">
                <a:avLst/>
              </a:prstGeom>
              <a:solidFill>
                <a:srgbClr val="80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l-PL" sz="1350" dirty="0">
                    <a:solidFill>
                      <a:prstClr val="white"/>
                    </a:solidFill>
                  </a:rPr>
                  <a:t>Determinanty podstawowe</a:t>
                </a:r>
              </a:p>
            </p:txBody>
          </p:sp>
        </p:grpSp>
        <p:grpSp>
          <p:nvGrpSpPr>
            <p:cNvPr id="7" name="Grupa 6">
              <a:extLst>
                <a:ext uri="{FF2B5EF4-FFF2-40B4-BE49-F238E27FC236}">
                  <a16:creationId xmlns:a16="http://schemas.microsoft.com/office/drawing/2014/main" id="{06B1F8AD-2786-57D0-EC7A-9F97CDE0BCF2}"/>
                </a:ext>
              </a:extLst>
            </p:cNvPr>
            <p:cNvGrpSpPr/>
            <p:nvPr/>
          </p:nvGrpSpPr>
          <p:grpSpPr>
            <a:xfrm>
              <a:off x="7913272" y="1632011"/>
              <a:ext cx="638335" cy="2501183"/>
              <a:chOff x="10493518" y="1033013"/>
              <a:chExt cx="851113" cy="3334911"/>
            </a:xfrm>
          </p:grpSpPr>
          <p:sp>
            <p:nvSpPr>
              <p:cNvPr id="25" name="Nawias klamrowy otwierający 24">
                <a:extLst>
                  <a:ext uri="{FF2B5EF4-FFF2-40B4-BE49-F238E27FC236}">
                    <a16:creationId xmlns:a16="http://schemas.microsoft.com/office/drawing/2014/main" id="{0338224D-7E00-E8A4-0466-2015588F81E2}"/>
                  </a:ext>
                </a:extLst>
              </p:cNvPr>
              <p:cNvSpPr/>
              <p:nvPr/>
            </p:nvSpPr>
            <p:spPr>
              <a:xfrm rot="10800000">
                <a:off x="10493518" y="1882158"/>
                <a:ext cx="368096" cy="1833831"/>
              </a:xfrm>
              <a:prstGeom prst="leftBrace">
                <a:avLst>
                  <a:gd name="adj1" fmla="val 8333"/>
                  <a:gd name="adj2" fmla="val 52463"/>
                </a:avLst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pl-PL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6" name="Prostokąt 25">
                <a:extLst>
                  <a:ext uri="{FF2B5EF4-FFF2-40B4-BE49-F238E27FC236}">
                    <a16:creationId xmlns:a16="http://schemas.microsoft.com/office/drawing/2014/main" id="{2A5A3171-6B52-08DB-968B-3F29A3CB840B}"/>
                  </a:ext>
                </a:extLst>
              </p:cNvPr>
              <p:cNvSpPr/>
              <p:nvPr/>
            </p:nvSpPr>
            <p:spPr>
              <a:xfrm rot="5400000">
                <a:off x="9493127" y="2516421"/>
                <a:ext cx="3334911" cy="368096"/>
              </a:xfrm>
              <a:prstGeom prst="rect">
                <a:avLst/>
              </a:prstGeom>
              <a:solidFill>
                <a:srgbClr val="80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l-PL" sz="1350" dirty="0">
                    <a:solidFill>
                      <a:prstClr val="white"/>
                    </a:solidFill>
                  </a:rPr>
                  <a:t>Determinanty sygnalizujące</a:t>
                </a:r>
              </a:p>
            </p:txBody>
          </p:sp>
        </p:grpSp>
        <p:grpSp>
          <p:nvGrpSpPr>
            <p:cNvPr id="8" name="Grupa 7">
              <a:extLst>
                <a:ext uri="{FF2B5EF4-FFF2-40B4-BE49-F238E27FC236}">
                  <a16:creationId xmlns:a16="http://schemas.microsoft.com/office/drawing/2014/main" id="{46A1FC48-BFA1-9E46-7602-2AA6FAE4FCE8}"/>
                </a:ext>
              </a:extLst>
            </p:cNvPr>
            <p:cNvGrpSpPr/>
            <p:nvPr/>
          </p:nvGrpSpPr>
          <p:grpSpPr>
            <a:xfrm>
              <a:off x="513097" y="1427678"/>
              <a:ext cx="3523470" cy="2096317"/>
              <a:chOff x="571585" y="760570"/>
              <a:chExt cx="4697960" cy="2795089"/>
            </a:xfrm>
          </p:grpSpPr>
          <p:sp>
            <p:nvSpPr>
              <p:cNvPr id="21" name="Nawias klamrowy otwierający 20">
                <a:extLst>
                  <a:ext uri="{FF2B5EF4-FFF2-40B4-BE49-F238E27FC236}">
                    <a16:creationId xmlns:a16="http://schemas.microsoft.com/office/drawing/2014/main" id="{A29DA316-FE32-BAAA-86F1-104B02AA0D08}"/>
                  </a:ext>
                </a:extLst>
              </p:cNvPr>
              <p:cNvSpPr/>
              <p:nvPr/>
            </p:nvSpPr>
            <p:spPr>
              <a:xfrm>
                <a:off x="1071019" y="1123373"/>
                <a:ext cx="353452" cy="1659217"/>
              </a:xfrm>
              <a:prstGeom prst="leftBrace">
                <a:avLst>
                  <a:gd name="adj1" fmla="val 8333"/>
                  <a:gd name="adj2" fmla="val 52463"/>
                </a:avLst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pl-PL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2" name="Prostokąt 21">
                <a:extLst>
                  <a:ext uri="{FF2B5EF4-FFF2-40B4-BE49-F238E27FC236}">
                    <a16:creationId xmlns:a16="http://schemas.microsoft.com/office/drawing/2014/main" id="{358D02B6-E974-493B-51DC-2F36A43BD8CA}"/>
                  </a:ext>
                </a:extLst>
              </p:cNvPr>
              <p:cNvSpPr/>
              <p:nvPr/>
            </p:nvSpPr>
            <p:spPr>
              <a:xfrm rot="16200000">
                <a:off x="-618604" y="1950759"/>
                <a:ext cx="2795089" cy="414712"/>
              </a:xfrm>
              <a:prstGeom prst="rect">
                <a:avLst/>
              </a:prstGeom>
              <a:solidFill>
                <a:srgbClr val="80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l-PL" sz="1350" dirty="0">
                    <a:solidFill>
                      <a:prstClr val="white"/>
                    </a:solidFill>
                  </a:rPr>
                  <a:t>Determinanty projektowe</a:t>
                </a:r>
              </a:p>
            </p:txBody>
          </p:sp>
          <p:cxnSp>
            <p:nvCxnSpPr>
              <p:cNvPr id="23" name="Łącznik prosty 86">
                <a:extLst>
                  <a:ext uri="{FF2B5EF4-FFF2-40B4-BE49-F238E27FC236}">
                    <a16:creationId xmlns:a16="http://schemas.microsoft.com/office/drawing/2014/main" id="{9CEA322E-EDDB-3C37-8B8B-B12DF8921244}"/>
                  </a:ext>
                </a:extLst>
              </p:cNvPr>
              <p:cNvCxnSpPr/>
              <p:nvPr/>
            </p:nvCxnSpPr>
            <p:spPr>
              <a:xfrm>
                <a:off x="1415370" y="1123373"/>
                <a:ext cx="3705456" cy="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Łuk 23">
                <a:extLst>
                  <a:ext uri="{FF2B5EF4-FFF2-40B4-BE49-F238E27FC236}">
                    <a16:creationId xmlns:a16="http://schemas.microsoft.com/office/drawing/2014/main" id="{999DC378-6BCA-901E-EEE6-21F523F98BD0}"/>
                  </a:ext>
                </a:extLst>
              </p:cNvPr>
              <p:cNvSpPr/>
              <p:nvPr/>
            </p:nvSpPr>
            <p:spPr>
              <a:xfrm>
                <a:off x="4981575" y="1122608"/>
                <a:ext cx="287970" cy="368093"/>
              </a:xfrm>
              <a:prstGeom prst="arc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pl-PL"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9" name="Grupa 8">
              <a:extLst>
                <a:ext uri="{FF2B5EF4-FFF2-40B4-BE49-F238E27FC236}">
                  <a16:creationId xmlns:a16="http://schemas.microsoft.com/office/drawing/2014/main" id="{A0462A2E-EDAD-A7E7-CD87-7D31C8BF634A}"/>
                </a:ext>
              </a:extLst>
            </p:cNvPr>
            <p:cNvGrpSpPr/>
            <p:nvPr/>
          </p:nvGrpSpPr>
          <p:grpSpPr>
            <a:xfrm>
              <a:off x="4025037" y="3812574"/>
              <a:ext cx="4036567" cy="2058545"/>
              <a:chOff x="5254172" y="3940431"/>
              <a:chExt cx="5382089" cy="2744727"/>
            </a:xfrm>
          </p:grpSpPr>
          <p:sp>
            <p:nvSpPr>
              <p:cNvPr id="16" name="Nawias klamrowy otwierający 15">
                <a:extLst>
                  <a:ext uri="{FF2B5EF4-FFF2-40B4-BE49-F238E27FC236}">
                    <a16:creationId xmlns:a16="http://schemas.microsoft.com/office/drawing/2014/main" id="{C1D590D4-D8FB-7E44-83FC-6D3DEC64E0B3}"/>
                  </a:ext>
                </a:extLst>
              </p:cNvPr>
              <p:cNvSpPr/>
              <p:nvPr/>
            </p:nvSpPr>
            <p:spPr>
              <a:xfrm rot="5400000" flipH="1">
                <a:off x="7753266" y="3364676"/>
                <a:ext cx="373503" cy="5371692"/>
              </a:xfrm>
              <a:prstGeom prst="leftBrace">
                <a:avLst>
                  <a:gd name="adj1" fmla="val 8333"/>
                  <a:gd name="adj2" fmla="val 51914"/>
                </a:avLst>
              </a:prstGeom>
              <a:ln>
                <a:solidFill>
                  <a:srgbClr val="8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pl-PL" sz="1350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17" name="Grupa 16">
                <a:extLst>
                  <a:ext uri="{FF2B5EF4-FFF2-40B4-BE49-F238E27FC236}">
                    <a16:creationId xmlns:a16="http://schemas.microsoft.com/office/drawing/2014/main" id="{5B9AF3E5-3FB6-D3A3-4755-221D985DBA7C}"/>
                  </a:ext>
                </a:extLst>
              </p:cNvPr>
              <p:cNvGrpSpPr/>
              <p:nvPr/>
            </p:nvGrpSpPr>
            <p:grpSpPr>
              <a:xfrm>
                <a:off x="6421462" y="3940431"/>
                <a:ext cx="4214799" cy="2744727"/>
                <a:chOff x="6421462" y="3940431"/>
                <a:chExt cx="4214799" cy="2744727"/>
              </a:xfrm>
            </p:grpSpPr>
            <p:sp>
              <p:nvSpPr>
                <p:cNvPr id="18" name="Prostokąt 17">
                  <a:extLst>
                    <a:ext uri="{FF2B5EF4-FFF2-40B4-BE49-F238E27FC236}">
                      <a16:creationId xmlns:a16="http://schemas.microsoft.com/office/drawing/2014/main" id="{630219BF-3ECA-2F87-0130-258FA89DE5EF}"/>
                    </a:ext>
                  </a:extLst>
                </p:cNvPr>
                <p:cNvSpPr/>
                <p:nvPr/>
              </p:nvSpPr>
              <p:spPr>
                <a:xfrm>
                  <a:off x="6421462" y="6317062"/>
                  <a:ext cx="2894999" cy="368096"/>
                </a:xfrm>
                <a:prstGeom prst="rect">
                  <a:avLst/>
                </a:prstGeom>
                <a:solidFill>
                  <a:srgbClr val="800000"/>
                </a:solidFill>
                <a:ln>
                  <a:solidFill>
                    <a:srgbClr val="8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pl-PL" sz="1350" dirty="0">
                      <a:solidFill>
                        <a:prstClr val="white"/>
                      </a:solidFill>
                    </a:rPr>
                    <a:t>Determinanty skutkowe</a:t>
                  </a:r>
                </a:p>
              </p:txBody>
            </p:sp>
            <p:cxnSp>
              <p:nvCxnSpPr>
                <p:cNvPr id="19" name="Łącznik prosty 75">
                  <a:extLst>
                    <a:ext uri="{FF2B5EF4-FFF2-40B4-BE49-F238E27FC236}">
                      <a16:creationId xmlns:a16="http://schemas.microsoft.com/office/drawing/2014/main" id="{0B736BC7-63DF-B1E6-0092-A6B1C1A46BF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625864" y="4067906"/>
                  <a:ext cx="0" cy="1795864"/>
                </a:xfrm>
                <a:prstGeom prst="line">
                  <a:avLst/>
                </a:prstGeom>
                <a:ln>
                  <a:solidFill>
                    <a:srgbClr val="8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" name="Łuk 19">
                  <a:extLst>
                    <a:ext uri="{FF2B5EF4-FFF2-40B4-BE49-F238E27FC236}">
                      <a16:creationId xmlns:a16="http://schemas.microsoft.com/office/drawing/2014/main" id="{686578F1-AD33-BF1F-1D38-29213AB2C919}"/>
                    </a:ext>
                  </a:extLst>
                </p:cNvPr>
                <p:cNvSpPr/>
                <p:nvPr/>
              </p:nvSpPr>
              <p:spPr>
                <a:xfrm rot="1058793">
                  <a:off x="10186089" y="3940431"/>
                  <a:ext cx="450172" cy="144668"/>
                </a:xfrm>
                <a:prstGeom prst="arc">
                  <a:avLst>
                    <a:gd name="adj1" fmla="val 16200000"/>
                    <a:gd name="adj2" fmla="val 21469037"/>
                  </a:avLst>
                </a:prstGeom>
                <a:ln>
                  <a:solidFill>
                    <a:srgbClr val="8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pl-PL" sz="1350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10" name="Grupa 9">
              <a:extLst>
                <a:ext uri="{FF2B5EF4-FFF2-40B4-BE49-F238E27FC236}">
                  <a16:creationId xmlns:a16="http://schemas.microsoft.com/office/drawing/2014/main" id="{8C991A74-E1EA-9D09-788C-009D642B5423}"/>
                </a:ext>
              </a:extLst>
            </p:cNvPr>
            <p:cNvGrpSpPr/>
            <p:nvPr/>
          </p:nvGrpSpPr>
          <p:grpSpPr>
            <a:xfrm>
              <a:off x="510746" y="3175909"/>
              <a:ext cx="3456631" cy="2698001"/>
              <a:chOff x="568450" y="3091544"/>
              <a:chExt cx="4608841" cy="3597335"/>
            </a:xfrm>
          </p:grpSpPr>
          <p:sp>
            <p:nvSpPr>
              <p:cNvPr id="12" name="Nawias klamrowy otwierający 11">
                <a:extLst>
                  <a:ext uri="{FF2B5EF4-FFF2-40B4-BE49-F238E27FC236}">
                    <a16:creationId xmlns:a16="http://schemas.microsoft.com/office/drawing/2014/main" id="{025ADF11-35BC-AFE7-4642-B327D485DB43}"/>
                  </a:ext>
                </a:extLst>
              </p:cNvPr>
              <p:cNvSpPr/>
              <p:nvPr/>
            </p:nvSpPr>
            <p:spPr>
              <a:xfrm>
                <a:off x="1085570" y="3091544"/>
                <a:ext cx="296857" cy="2949492"/>
              </a:xfrm>
              <a:prstGeom prst="leftBrace">
                <a:avLst>
                  <a:gd name="adj1" fmla="val 8333"/>
                  <a:gd name="adj2" fmla="val 52463"/>
                </a:avLst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pl-PL" sz="1350">
                  <a:solidFill>
                    <a:prstClr val="black"/>
                  </a:solidFill>
                </a:endParaRPr>
              </a:p>
            </p:txBody>
          </p:sp>
          <p:cxnSp>
            <p:nvCxnSpPr>
              <p:cNvPr id="13" name="Łącznik prosty 91">
                <a:extLst>
                  <a:ext uri="{FF2B5EF4-FFF2-40B4-BE49-F238E27FC236}">
                    <a16:creationId xmlns:a16="http://schemas.microsoft.com/office/drawing/2014/main" id="{6C78F3CE-E3A8-3E1A-E8C3-535AB343B72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334529" y="6041035"/>
                <a:ext cx="3786297" cy="1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Łuk 13">
                <a:extLst>
                  <a:ext uri="{FF2B5EF4-FFF2-40B4-BE49-F238E27FC236}">
                    <a16:creationId xmlns:a16="http://schemas.microsoft.com/office/drawing/2014/main" id="{6634EA51-86F6-93FB-D587-86952D98C1A2}"/>
                  </a:ext>
                </a:extLst>
              </p:cNvPr>
              <p:cNvSpPr/>
              <p:nvPr/>
            </p:nvSpPr>
            <p:spPr>
              <a:xfrm rot="4324979">
                <a:off x="4918004" y="5800063"/>
                <a:ext cx="277612" cy="240963"/>
              </a:xfrm>
              <a:prstGeom prst="arc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pl-PL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5" name="Prostokąt 14">
                <a:extLst>
                  <a:ext uri="{FF2B5EF4-FFF2-40B4-BE49-F238E27FC236}">
                    <a16:creationId xmlns:a16="http://schemas.microsoft.com/office/drawing/2014/main" id="{E93B2D91-0E4B-F403-2522-3E0847FEB9B1}"/>
                  </a:ext>
                </a:extLst>
              </p:cNvPr>
              <p:cNvSpPr/>
              <p:nvPr/>
            </p:nvSpPr>
            <p:spPr>
              <a:xfrm rot="16200000">
                <a:off x="-697449" y="5008269"/>
                <a:ext cx="2946509" cy="414712"/>
              </a:xfrm>
              <a:prstGeom prst="rect">
                <a:avLst/>
              </a:prstGeom>
              <a:solidFill>
                <a:srgbClr val="80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l-PL" sz="1350" dirty="0">
                    <a:solidFill>
                      <a:prstClr val="white"/>
                    </a:solidFill>
                  </a:rPr>
                  <a:t>Determinanty towarzyszące</a:t>
                </a:r>
              </a:p>
            </p:txBody>
          </p:sp>
        </p:grpSp>
        <p:sp>
          <p:nvSpPr>
            <p:cNvPr id="11" name="pole tekstowe 10">
              <a:extLst>
                <a:ext uri="{FF2B5EF4-FFF2-40B4-BE49-F238E27FC236}">
                  <a16:creationId xmlns:a16="http://schemas.microsoft.com/office/drawing/2014/main" id="{1359F968-7C14-F477-D7D3-C57FA784FEEE}"/>
                </a:ext>
              </a:extLst>
            </p:cNvPr>
            <p:cNvSpPr txBox="1"/>
            <p:nvPr/>
          </p:nvSpPr>
          <p:spPr>
            <a:xfrm>
              <a:off x="6997581" y="1264943"/>
              <a:ext cx="1142784" cy="715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4050" dirty="0">
                  <a:solidFill>
                    <a:srgbClr val="A50021"/>
                  </a:solidFill>
                </a:rPr>
                <a:t>„15”</a:t>
              </a:r>
            </a:p>
          </p:txBody>
        </p:sp>
      </p:grpSp>
      <p:sp>
        <p:nvSpPr>
          <p:cNvPr id="61" name="pole tekstowe 60">
            <a:extLst>
              <a:ext uri="{FF2B5EF4-FFF2-40B4-BE49-F238E27FC236}">
                <a16:creationId xmlns:a16="http://schemas.microsoft.com/office/drawing/2014/main" id="{9EB9679B-CC70-BAE2-13A8-00127CD70556}"/>
              </a:ext>
            </a:extLst>
          </p:cNvPr>
          <p:cNvSpPr txBox="1"/>
          <p:nvPr/>
        </p:nvSpPr>
        <p:spPr>
          <a:xfrm>
            <a:off x="1260774" y="6472417"/>
            <a:ext cx="102263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/>
              <a:t>B. Wiśniewski, </a:t>
            </a:r>
            <a:r>
              <a:rPr lang="pl-PL" sz="1400" i="1" dirty="0"/>
              <a:t>Praktyczne aspekty badań bezpieczeństwa,</a:t>
            </a:r>
            <a:r>
              <a:rPr lang="pl-PL" sz="1400" dirty="0"/>
              <a:t> </a:t>
            </a:r>
            <a:r>
              <a:rPr lang="pl-PL" sz="1400" dirty="0" err="1"/>
              <a:t>Difin</a:t>
            </a:r>
            <a:r>
              <a:rPr lang="pl-PL" sz="1400" dirty="0"/>
              <a:t>, Warszawa 2020, s. 15-76.</a:t>
            </a:r>
          </a:p>
        </p:txBody>
      </p:sp>
      <p:pic>
        <p:nvPicPr>
          <p:cNvPr id="62" name="Obraz 61">
            <a:extLst>
              <a:ext uri="{FF2B5EF4-FFF2-40B4-BE49-F238E27FC236}">
                <a16:creationId xmlns:a16="http://schemas.microsoft.com/office/drawing/2014/main" id="{F800E173-24A2-42A3-FFEE-880B6A068D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" y="8877"/>
            <a:ext cx="780926" cy="773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509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14167D7D-9079-51D9-0C91-31F63F98B1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772495" cy="1048452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8FCC735E-4117-C350-AB0C-DECBEE92B7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Budowa odporności bezpieczeństwa - 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994844-B5DA-D9C7-DC07-211AF0A4B5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9141" y="4445202"/>
            <a:ext cx="4493711" cy="2109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rostokąt zaokrąglony 19">
            <a:extLst>
              <a:ext uri="{FF2B5EF4-FFF2-40B4-BE49-F238E27FC236}">
                <a16:creationId xmlns:a16="http://schemas.microsoft.com/office/drawing/2014/main" id="{F54B4D20-797C-788A-7EE0-9048B3D4CE7B}"/>
              </a:ext>
            </a:extLst>
          </p:cNvPr>
          <p:cNvSpPr/>
          <p:nvPr/>
        </p:nvSpPr>
        <p:spPr>
          <a:xfrm>
            <a:off x="485556" y="4408374"/>
            <a:ext cx="5483729" cy="2417316"/>
          </a:xfrm>
          <a:prstGeom prst="roundRect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KSZTAŁYWANIE BEZPIECZEŃSTWA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Właściwe wybory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Trafne decyzje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Właściwe działania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Odpowiednia koordynacja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Zaangażowana kooperacja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7" name="Prostokąt zaokrąglony 25">
            <a:extLst>
              <a:ext uri="{FF2B5EF4-FFF2-40B4-BE49-F238E27FC236}">
                <a16:creationId xmlns:a16="http://schemas.microsoft.com/office/drawing/2014/main" id="{1C37874B-D471-F1EC-9D57-FC43D2C56F25}"/>
              </a:ext>
            </a:extLst>
          </p:cNvPr>
          <p:cNvSpPr/>
          <p:nvPr/>
        </p:nvSpPr>
        <p:spPr>
          <a:xfrm>
            <a:off x="485556" y="1553592"/>
            <a:ext cx="5394688" cy="241731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sz="2000" b="1" dirty="0">
                <a:solidFill>
                  <a:srgbClr val="002060"/>
                </a:solidFill>
              </a:rPr>
              <a:t>Świadomość bezpieczeństwa </a:t>
            </a:r>
            <a:r>
              <a:rPr lang="pl-PL" sz="2000" dirty="0">
                <a:solidFill>
                  <a:srgbClr val="002060"/>
                </a:solidFill>
              </a:rPr>
              <a:t>– pojęcie odnoszące się do wiedzy oraz właściwych postaw i nawyków, jak również, podejmowanych działań prowadzących do zmniejszenia ekspozycji na ryzyko wystąpienia zagrożenia oraz minimalizacji jego skutków w chwili materializacji.</a:t>
            </a:r>
          </a:p>
        </p:txBody>
      </p:sp>
      <p:sp>
        <p:nvSpPr>
          <p:cNvPr id="9" name="Prostokąt zaokrąglony 5">
            <a:extLst>
              <a:ext uri="{FF2B5EF4-FFF2-40B4-BE49-F238E27FC236}">
                <a16:creationId xmlns:a16="http://schemas.microsoft.com/office/drawing/2014/main" id="{51D00046-D2B8-2928-CCDC-F30A3CA980B6}"/>
              </a:ext>
            </a:extLst>
          </p:cNvPr>
          <p:cNvSpPr/>
          <p:nvPr/>
        </p:nvSpPr>
        <p:spPr>
          <a:xfrm>
            <a:off x="7831571" y="1553591"/>
            <a:ext cx="3387310" cy="2417316"/>
          </a:xfrm>
          <a:prstGeom prst="roundRect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ŚWIADOMOŚĆ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Zagrożenia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Skutków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Potrzeb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Możliwości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Ograniczeń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Odpowiedzialności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Zaufania 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98B547EC-9249-3185-61CA-A1974C7E53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8020" y="2008325"/>
            <a:ext cx="2395775" cy="142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4030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AA2A3AA-38D3-79CE-C45C-CDDB7DCE00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Zagrożenie - ?</a:t>
            </a:r>
          </a:p>
        </p:txBody>
      </p:sp>
      <p:sp>
        <p:nvSpPr>
          <p:cNvPr id="5" name="Prostokąt: zagięty narożnik 1">
            <a:extLst>
              <a:ext uri="{FF2B5EF4-FFF2-40B4-BE49-F238E27FC236}">
                <a16:creationId xmlns:a16="http://schemas.microsoft.com/office/drawing/2014/main" id="{0CA4C542-9D2B-3733-7BEA-0AEE416EAE2F}"/>
              </a:ext>
            </a:extLst>
          </p:cNvPr>
          <p:cNvSpPr txBox="1">
            <a:spLocks/>
          </p:cNvSpPr>
          <p:nvPr/>
        </p:nvSpPr>
        <p:spPr>
          <a:xfrm>
            <a:off x="838200" y="1495479"/>
            <a:ext cx="10515600" cy="2234040"/>
          </a:xfrm>
          <a:prstGeom prst="foldedCorne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0000" indent="-360000">
              <a:buFont typeface="Wingdings" panose="05000000000000000000" pitchFamily="2" charset="2"/>
              <a:buChar char="Ø"/>
            </a:pPr>
            <a:r>
              <a:rPr lang="pl-PL" sz="2400" i="1" dirty="0"/>
              <a:t>w ujęciu rzeczowym – oznacza fizyczne czynniki (sytuacje lub stany), stanowiące dla danego podmiotu realne niebezpieczeństwo (zagrażające mu),</a:t>
            </a:r>
          </a:p>
          <a:p>
            <a:pPr marL="360000" indent="-360000">
              <a:buFont typeface="Wingdings" panose="05000000000000000000" pitchFamily="2" charset="2"/>
              <a:buChar char="Ø"/>
            </a:pPr>
            <a:r>
              <a:rPr lang="pl-PL" sz="2400" i="1" dirty="0"/>
              <a:t>w ujęciu psychologicznym - definiowany jest jako obawa przed utratą cennych dla podmiotu </a:t>
            </a:r>
            <a:r>
              <a:rPr lang="pl-PL" sz="2400" b="1" i="1" dirty="0">
                <a:solidFill>
                  <a:srgbClr val="FFC000"/>
                </a:solidFill>
              </a:rPr>
              <a:t>wartości</a:t>
            </a:r>
            <a:r>
              <a:rPr lang="pl-PL" sz="2400" i="1" dirty="0">
                <a:solidFill>
                  <a:srgbClr val="FFC000"/>
                </a:solidFill>
              </a:rPr>
              <a:t>,</a:t>
            </a:r>
          </a:p>
        </p:txBody>
      </p:sp>
      <p:sp>
        <p:nvSpPr>
          <p:cNvPr id="6" name="Prostokąt: zagięty narożnik 1">
            <a:extLst>
              <a:ext uri="{FF2B5EF4-FFF2-40B4-BE49-F238E27FC236}">
                <a16:creationId xmlns:a16="http://schemas.microsoft.com/office/drawing/2014/main" id="{935CD736-9A13-3BCA-6B8E-834996BB227E}"/>
              </a:ext>
            </a:extLst>
          </p:cNvPr>
          <p:cNvSpPr txBox="1">
            <a:spLocks/>
          </p:cNvSpPr>
          <p:nvPr/>
        </p:nvSpPr>
        <p:spPr>
          <a:xfrm>
            <a:off x="838200" y="3935669"/>
            <a:ext cx="10515600" cy="2234040"/>
          </a:xfrm>
          <a:prstGeom prst="foldedCorner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2400" b="1" dirty="0">
                <a:solidFill>
                  <a:srgbClr val="FFC000"/>
                </a:solidFill>
              </a:rPr>
              <a:t>Wartości</a:t>
            </a:r>
            <a:r>
              <a:rPr lang="pl-PL" sz="2400" dirty="0">
                <a:solidFill>
                  <a:srgbClr val="FFC000"/>
                </a:solidFill>
              </a:rPr>
              <a:t> - pojęcie kojarzone z wszystkim, co uchodzi za ważne i cenne dla jednostki i społeczeństwa oraz jest godne pożądania, a także łączy się z pozytywnymi przeżyciami, stanowiąc jednocześnie cel dążeń ludzkich 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10F4FF9E-6F90-8923-5BEF-FBEBD72058FB}"/>
              </a:ext>
            </a:extLst>
          </p:cNvPr>
          <p:cNvSpPr txBox="1"/>
          <p:nvPr/>
        </p:nvSpPr>
        <p:spPr>
          <a:xfrm>
            <a:off x="910119" y="5538789"/>
            <a:ext cx="1063803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M. Łobocki, </a:t>
            </a:r>
            <a:r>
              <a:rPr lang="pl-PL" i="1" dirty="0">
                <a:solidFill>
                  <a:schemeClr val="bg1"/>
                </a:solidFill>
              </a:rPr>
              <a:t>Pedagogika wobec wartości </a:t>
            </a:r>
            <a:r>
              <a:rPr lang="pl-PL" dirty="0">
                <a:solidFill>
                  <a:schemeClr val="bg1"/>
                </a:solidFill>
              </a:rPr>
              <a:t>[w:] </a:t>
            </a:r>
            <a:r>
              <a:rPr lang="pl-PL" i="1" dirty="0">
                <a:solidFill>
                  <a:schemeClr val="bg1"/>
                </a:solidFill>
              </a:rPr>
              <a:t>Kontestacje pedagogiczne,</a:t>
            </a:r>
            <a:r>
              <a:rPr lang="pl-PL" dirty="0">
                <a:solidFill>
                  <a:schemeClr val="bg1"/>
                </a:solidFill>
              </a:rPr>
              <a:t> B. Śliwerski (red.), Oficyna wydawnicza „Impuls”, Kraków 1993, s. 125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D66E4D55-0259-D5FE-2830-06E2A28537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8877"/>
            <a:ext cx="780926" cy="773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0104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3784C6A-1802-4D08-ED83-7A6002F36D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Kryteria podziału i źródła zagrożeń - ?</a:t>
            </a:r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B43B6008-3C88-0EF1-8189-6FCC8A4347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3064"/>
          <a:stretch/>
        </p:blipFill>
        <p:spPr>
          <a:xfrm>
            <a:off x="6365699" y="4035640"/>
            <a:ext cx="5532616" cy="2706373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8A5A5219-CE63-E3DF-15FC-290D23FFDF89}"/>
              </a:ext>
            </a:extLst>
          </p:cNvPr>
          <p:cNvSpPr txBox="1"/>
          <p:nvPr/>
        </p:nvSpPr>
        <p:spPr>
          <a:xfrm>
            <a:off x="838200" y="1787841"/>
            <a:ext cx="5911921" cy="3600986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marL="360000" indent="-3600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l-PL" sz="2400" dirty="0">
                <a:solidFill>
                  <a:schemeClr val="bg1"/>
                </a:solidFill>
              </a:rPr>
              <a:t>charakter przyczyn (źródło) powstania, </a:t>
            </a:r>
          </a:p>
          <a:p>
            <a:pPr marL="360000" indent="-3600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l-PL" sz="2400" dirty="0">
                <a:solidFill>
                  <a:schemeClr val="bg1"/>
                </a:solidFill>
              </a:rPr>
              <a:t>skalę negatywnych skutków, </a:t>
            </a:r>
          </a:p>
          <a:p>
            <a:pPr marL="360000" indent="-3600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l-PL" sz="2400" dirty="0">
                <a:solidFill>
                  <a:schemeClr val="bg1"/>
                </a:solidFill>
              </a:rPr>
              <a:t>obszar oddziaływania, </a:t>
            </a:r>
          </a:p>
          <a:p>
            <a:pPr marL="360000" indent="-3600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l-PL" sz="2400" dirty="0">
                <a:solidFill>
                  <a:schemeClr val="bg1"/>
                </a:solidFill>
              </a:rPr>
              <a:t>czas ekspozycji, </a:t>
            </a:r>
          </a:p>
          <a:p>
            <a:pPr marL="360000" indent="-3600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l-PL" sz="2400" dirty="0">
                <a:solidFill>
                  <a:schemeClr val="bg1"/>
                </a:solidFill>
              </a:rPr>
              <a:t>kształt źródła, </a:t>
            </a:r>
          </a:p>
          <a:p>
            <a:pPr marL="360000" indent="-3600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l-PL" sz="2400" dirty="0">
                <a:solidFill>
                  <a:schemeClr val="bg1"/>
                </a:solidFill>
              </a:rPr>
              <a:t>możliwość antycypacji, </a:t>
            </a:r>
          </a:p>
          <a:p>
            <a:pPr marL="360000" indent="-3600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l-PL" sz="2400" dirty="0">
                <a:solidFill>
                  <a:schemeClr val="bg1"/>
                </a:solidFill>
              </a:rPr>
              <a:t>rodzaj i naturę przyczyn, itp.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AFA1145D-3684-8BA1-F524-A708185EE5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" y="8877"/>
            <a:ext cx="780926" cy="773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6915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D170643-A9EB-137A-EA29-724D0C557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Zagrożenia bezpieczeństwa państwa - ?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C2D8A5DB-4DFA-8900-683D-5DDD3D5C2A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5567" y="3141721"/>
            <a:ext cx="5675381" cy="3508410"/>
          </a:xfrm>
          <a:prstGeom prst="rect">
            <a:avLst/>
          </a:prstGeom>
        </p:spPr>
      </p:pic>
      <p:sp>
        <p:nvSpPr>
          <p:cNvPr id="8" name="Prostokąt: zagięty narożnik 1">
            <a:extLst>
              <a:ext uri="{FF2B5EF4-FFF2-40B4-BE49-F238E27FC236}">
                <a16:creationId xmlns:a16="http://schemas.microsoft.com/office/drawing/2014/main" id="{F34EBAA1-5286-42CD-F9D7-6DB5994D38F5}"/>
              </a:ext>
            </a:extLst>
          </p:cNvPr>
          <p:cNvSpPr txBox="1">
            <a:spLocks/>
          </p:cNvSpPr>
          <p:nvPr/>
        </p:nvSpPr>
        <p:spPr>
          <a:xfrm>
            <a:off x="838200" y="1495479"/>
            <a:ext cx="10515600" cy="1688326"/>
          </a:xfrm>
          <a:prstGeom prst="foldedCorne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2400" dirty="0"/>
              <a:t>splot zdarzeń wewnętrznych lub w stosunkach międzynarodowych, w którym z dużym prawdopodobieństwem może nastąpić ograniczenie lub utrata warunków do niezakłóconego bytu bądź naruszenie lub utrata suwerenności państwa. 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EF4E6B5E-3EE0-8B44-E950-B817C28FCA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0891" y="3887106"/>
            <a:ext cx="3060490" cy="2433377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09721F27-F1E0-9BAC-EE35-5D6F2B44EA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" y="8877"/>
            <a:ext cx="780926" cy="773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4938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F2F0CE7-1545-5969-46CF-EE86F9978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Kształtowanie bezpieczeństwa - ?</a:t>
            </a:r>
          </a:p>
        </p:txBody>
      </p:sp>
      <p:sp>
        <p:nvSpPr>
          <p:cNvPr id="4" name="Prostokąt: zagięty narożnik 1">
            <a:extLst>
              <a:ext uri="{FF2B5EF4-FFF2-40B4-BE49-F238E27FC236}">
                <a16:creationId xmlns:a16="http://schemas.microsoft.com/office/drawing/2014/main" id="{6707BC59-E4EF-2055-060C-D3B8E4EA2A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56188"/>
            <a:ext cx="10515600" cy="2527443"/>
          </a:xfrm>
          <a:prstGeom prst="foldedCorner">
            <a:avLst/>
          </a:prstGeom>
          <a:solidFill>
            <a:srgbClr val="A5002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marL="0" indent="0" algn="ctr">
              <a:buNone/>
            </a:pPr>
            <a:r>
              <a:rPr lang="pl-PL" sz="2000" dirty="0">
                <a:solidFill>
                  <a:srgbClr val="FFFF00"/>
                </a:solidFill>
              </a:rPr>
              <a:t>W otaczającym nas świecie następują nieustanne zmiany, które skutkują </a:t>
            </a:r>
            <a:r>
              <a:rPr lang="pl-PL" sz="2000" b="1" dirty="0">
                <a:solidFill>
                  <a:srgbClr val="FFFF00"/>
                </a:solidFill>
              </a:rPr>
              <a:t>ewolucją zagrożeń</a:t>
            </a:r>
            <a:r>
              <a:rPr lang="pl-PL" sz="2000" dirty="0">
                <a:solidFill>
                  <a:srgbClr val="FFFF00"/>
                </a:solidFill>
              </a:rPr>
              <a:t>, dlatego też w kształtowaniu świadomości bezpieczeństwa winniśmy skupiać się na:</a:t>
            </a:r>
          </a:p>
          <a:p>
            <a:pPr algn="ctr"/>
            <a:endParaRPr lang="pl-PL" sz="2000" dirty="0">
              <a:solidFill>
                <a:srgbClr val="FFFF00"/>
              </a:solidFill>
            </a:endParaRPr>
          </a:p>
          <a:p>
            <a:pPr marL="360000" indent="-360000">
              <a:buFont typeface="Wingdings" panose="05000000000000000000" pitchFamily="2" charset="2"/>
              <a:buChar char="Ø"/>
            </a:pPr>
            <a:r>
              <a:rPr lang="pl-PL" sz="2000" dirty="0">
                <a:solidFill>
                  <a:srgbClr val="FFFF00"/>
                </a:solidFill>
              </a:rPr>
              <a:t>poznawaniu praw rządzących istniejącą rzeczywistością;</a:t>
            </a:r>
          </a:p>
          <a:p>
            <a:pPr marL="360000" indent="-360000">
              <a:buFont typeface="Wingdings" panose="05000000000000000000" pitchFamily="2" charset="2"/>
              <a:buChar char="Ø"/>
            </a:pPr>
            <a:r>
              <a:rPr lang="pl-PL" sz="2000" dirty="0">
                <a:solidFill>
                  <a:srgbClr val="FFFF00"/>
                </a:solidFill>
              </a:rPr>
              <a:t>wykorzystywaniu tych praw dla tworzenia nowej rzeczywistości.</a:t>
            </a:r>
          </a:p>
        </p:txBody>
      </p:sp>
      <p:sp>
        <p:nvSpPr>
          <p:cNvPr id="8" name="Prostokąt: zagięty narożnik 1">
            <a:extLst>
              <a:ext uri="{FF2B5EF4-FFF2-40B4-BE49-F238E27FC236}">
                <a16:creationId xmlns:a16="http://schemas.microsoft.com/office/drawing/2014/main" id="{5E2A6918-0F16-D06A-7C8A-A3918FE3A5DF}"/>
              </a:ext>
            </a:extLst>
          </p:cNvPr>
          <p:cNvSpPr txBox="1">
            <a:spLocks/>
          </p:cNvSpPr>
          <p:nvPr/>
        </p:nvSpPr>
        <p:spPr>
          <a:xfrm>
            <a:off x="838200" y="4078840"/>
            <a:ext cx="10515600" cy="2527443"/>
          </a:xfrm>
          <a:prstGeom prst="foldedCorner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pl-PL" sz="2400" dirty="0">
                <a:solidFill>
                  <a:schemeClr val="bg1"/>
                </a:solidFill>
              </a:rPr>
              <a:t>Państwo w celu realizacji zobowiązania zapewnienia bezpieczeństwa organizuje </a:t>
            </a:r>
            <a:br>
              <a:rPr lang="pl-PL" sz="2400" dirty="0">
                <a:solidFill>
                  <a:schemeClr val="bg1"/>
                </a:solidFill>
              </a:rPr>
            </a:br>
            <a:r>
              <a:rPr lang="pl-PL" sz="2400" b="1" dirty="0">
                <a:solidFill>
                  <a:srgbClr val="FFFF00"/>
                </a:solidFill>
              </a:rPr>
              <a:t>System Bezpieczeństwa Narodowego/Państwa (SBN/P)</a:t>
            </a:r>
            <a:r>
              <a:rPr lang="pl-PL" sz="2400" dirty="0">
                <a:solidFill>
                  <a:srgbClr val="FFFF00"/>
                </a:solidFill>
              </a:rPr>
              <a:t>, </a:t>
            </a:r>
            <a:r>
              <a:rPr lang="pl-PL" sz="2400" dirty="0">
                <a:solidFill>
                  <a:schemeClr val="bg1"/>
                </a:solidFill>
              </a:rPr>
              <a:t>pojmowany jako:</a:t>
            </a:r>
          </a:p>
          <a:p>
            <a:pPr marL="360000" indent="-3600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l-PL" sz="2400" i="1" dirty="0">
                <a:solidFill>
                  <a:schemeClr val="bg1"/>
                </a:solidFill>
              </a:rPr>
              <a:t>zespół norm i gwarancji prawnych, </a:t>
            </a:r>
          </a:p>
          <a:p>
            <a:pPr marL="360000" indent="-3600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l-PL" sz="2400" i="1" dirty="0">
                <a:solidFill>
                  <a:schemeClr val="bg1"/>
                </a:solidFill>
              </a:rPr>
              <a:t>sposób zorganizowania władzy publicznej wraz z określeniem zadań z tego zakresu ,</a:t>
            </a:r>
          </a:p>
          <a:p>
            <a:pPr marL="360000" indent="-3600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l-PL" sz="2400" i="1" dirty="0">
                <a:solidFill>
                  <a:schemeClr val="bg1"/>
                </a:solidFill>
              </a:rPr>
              <a:t>zbiór podsystemów (podmiotów) wykonawczych,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FB2853A1-1BF8-AFB3-C821-1FB09AF87B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8877"/>
            <a:ext cx="780926" cy="773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0722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6D04788-E801-B184-5435-99CEAC4590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3600" dirty="0"/>
              <a:t>Systemowe bezpieczeństwa państwa – cel ?</a:t>
            </a:r>
            <a:br>
              <a:rPr lang="pl-PL" sz="3600" dirty="0"/>
            </a:br>
            <a:endParaRPr lang="pl-PL" sz="3600" dirty="0"/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C30D5564-742B-A30C-8FCB-1978AD6F21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287461"/>
            <a:ext cx="3783499" cy="2692605"/>
          </a:xfrm>
          <a:prstGeom prst="rect">
            <a:avLst/>
          </a:prstGeom>
          <a:solidFill>
            <a:srgbClr val="FFFF00"/>
          </a:solidFill>
        </p:spPr>
      </p:pic>
      <p:sp>
        <p:nvSpPr>
          <p:cNvPr id="5" name="Prostokąt: zagięty narożnik 1">
            <a:extLst>
              <a:ext uri="{FF2B5EF4-FFF2-40B4-BE49-F238E27FC236}">
                <a16:creationId xmlns:a16="http://schemas.microsoft.com/office/drawing/2014/main" id="{58B2BFE7-9932-9905-D988-155E759A1A31}"/>
              </a:ext>
            </a:extLst>
          </p:cNvPr>
          <p:cNvSpPr txBox="1">
            <a:spLocks/>
          </p:cNvSpPr>
          <p:nvPr/>
        </p:nvSpPr>
        <p:spPr>
          <a:xfrm>
            <a:off x="4621699" y="1287460"/>
            <a:ext cx="6834842" cy="2692605"/>
          </a:xfrm>
          <a:prstGeom prst="foldedCorner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00000"/>
              </a:lnSpc>
              <a:spcBef>
                <a:spcPct val="20000"/>
              </a:spcBef>
              <a:buNone/>
            </a:pPr>
            <a:r>
              <a:rPr lang="pl-PL" sz="3000" i="1" dirty="0">
                <a:solidFill>
                  <a:srgbClr val="FFFF00"/>
                </a:solidFill>
                <a:latin typeface="Calibri"/>
              </a:rPr>
              <a:t>zapewnienie formalnych i praktycznych warunków ochrony obywateli przed różnorakimi niebezpieczeństwami zagrażającymi ich życiu, zdrowiu, mieniu i środowisku</a:t>
            </a:r>
            <a:endParaRPr lang="pl-PL" sz="3000" dirty="0">
              <a:solidFill>
                <a:srgbClr val="FFFF00"/>
              </a:solidFill>
              <a:latin typeface="Calibri"/>
            </a:endParaRPr>
          </a:p>
        </p:txBody>
      </p:sp>
      <p:sp>
        <p:nvSpPr>
          <p:cNvPr id="7" name="Prostokąt: zagięty narożnik 1">
            <a:extLst>
              <a:ext uri="{FF2B5EF4-FFF2-40B4-BE49-F238E27FC236}">
                <a16:creationId xmlns:a16="http://schemas.microsoft.com/office/drawing/2014/main" id="{8BCA2B28-3FC3-122A-A5BA-331435B455E8}"/>
              </a:ext>
            </a:extLst>
          </p:cNvPr>
          <p:cNvSpPr txBox="1">
            <a:spLocks/>
          </p:cNvSpPr>
          <p:nvPr/>
        </p:nvSpPr>
        <p:spPr>
          <a:xfrm>
            <a:off x="838200" y="4366517"/>
            <a:ext cx="10618341" cy="2348140"/>
          </a:xfrm>
          <a:prstGeom prst="foldedCorne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2400" dirty="0"/>
              <a:t>Uzyskanie oczekiwanego stanu bezpieczeństwa stanowi wypadkową wielu działań i przedsięwzięć natury prawnej, organizacyjnej, strukturalnej i funkcjonalnej podejmowanych przez państwo oraz obywateli.</a:t>
            </a:r>
          </a:p>
          <a:p>
            <a:pPr marL="0" indent="0">
              <a:buNone/>
            </a:pPr>
            <a:endParaRPr lang="pl-PL" sz="2400" dirty="0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63AB00C7-5546-BCCB-868F-C796B2E90545}"/>
              </a:ext>
            </a:extLst>
          </p:cNvPr>
          <p:cNvSpPr txBox="1"/>
          <p:nvPr/>
        </p:nvSpPr>
        <p:spPr>
          <a:xfrm>
            <a:off x="838200" y="6068326"/>
            <a:ext cx="1061834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J. Ziobro, </a:t>
            </a:r>
            <a:r>
              <a:rPr lang="pl-PL" i="1" dirty="0">
                <a:solidFill>
                  <a:schemeClr val="bg1"/>
                </a:solidFill>
              </a:rPr>
              <a:t>Teoretyczne i praktyczne konteksty funkcjonowania ochotniczych straży pożarnych w krajowym systemie ratowniczo-gaśniczy. Aspekty prawno-organizacyjne i geograficzno-przestrzenne</a:t>
            </a:r>
            <a:r>
              <a:rPr lang="pl-PL" dirty="0">
                <a:solidFill>
                  <a:schemeClr val="bg1"/>
                </a:solidFill>
              </a:rPr>
              <a:t>, część 1, </a:t>
            </a:r>
            <a:r>
              <a:rPr lang="pl-PL" dirty="0" err="1">
                <a:solidFill>
                  <a:schemeClr val="bg1"/>
                </a:solidFill>
              </a:rPr>
              <a:t>Difin</a:t>
            </a:r>
            <a:r>
              <a:rPr lang="pl-PL" dirty="0">
                <a:solidFill>
                  <a:schemeClr val="bg1"/>
                </a:solidFill>
              </a:rPr>
              <a:t>, Warszawa 2019, s. 8.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C2C24569-1248-F80B-A0C1-31BB64D6A7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" y="8877"/>
            <a:ext cx="780926" cy="773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8497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B55C594-7C96-9CF7-E117-0481DBC56F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8545"/>
            <a:ext cx="10515600" cy="1325563"/>
          </a:xfrm>
        </p:spPr>
        <p:txBody>
          <a:bodyPr/>
          <a:lstStyle/>
          <a:p>
            <a:r>
              <a:rPr lang="pl-PL" dirty="0"/>
              <a:t>SBP - struktura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A8C97368-B7A3-AF56-2B5D-99579178B49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35" y="3385336"/>
            <a:ext cx="6579742" cy="292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Prostokąt: zagięty narożnik 1">
            <a:extLst>
              <a:ext uri="{FF2B5EF4-FFF2-40B4-BE49-F238E27FC236}">
                <a16:creationId xmlns:a16="http://schemas.microsoft.com/office/drawing/2014/main" id="{ED46C74B-A604-320B-44F3-748B4381E7AA}"/>
              </a:ext>
            </a:extLst>
          </p:cNvPr>
          <p:cNvSpPr txBox="1">
            <a:spLocks/>
          </p:cNvSpPr>
          <p:nvPr/>
        </p:nvSpPr>
        <p:spPr>
          <a:xfrm>
            <a:off x="108735" y="1444108"/>
            <a:ext cx="6579742" cy="1688326"/>
          </a:xfrm>
          <a:prstGeom prst="foldedCorne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2400" dirty="0"/>
              <a:t>SBP – całość sił, środków oraz zasobów przeznaczonych przez państwo do realizacji zadań w dziedzinie bezpieczeństwa, odpowiednio do tych zadań zorganizowana, utrzymywana i przygotowywana, </a:t>
            </a:r>
          </a:p>
        </p:txBody>
      </p:sp>
      <p:sp>
        <p:nvSpPr>
          <p:cNvPr id="9" name="Symbol zastępczy zawartości 2">
            <a:extLst>
              <a:ext uri="{FF2B5EF4-FFF2-40B4-BE49-F238E27FC236}">
                <a16:creationId xmlns:a16="http://schemas.microsoft.com/office/drawing/2014/main" id="{1A73BEED-7100-D271-8324-AFD79C608CD1}"/>
              </a:ext>
            </a:extLst>
          </p:cNvPr>
          <p:cNvSpPr txBox="1">
            <a:spLocks/>
          </p:cNvSpPr>
          <p:nvPr/>
        </p:nvSpPr>
        <p:spPr>
          <a:xfrm>
            <a:off x="6801492" y="1460110"/>
            <a:ext cx="5281773" cy="474121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sz="2000" b="1" dirty="0">
                <a:solidFill>
                  <a:srgbClr val="C00000"/>
                </a:solidFill>
              </a:rPr>
              <a:t>Podsystem Kierowania – podstawowy i zasadniczy element systemu bezpieczeństwa narodowego.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2000" dirty="0"/>
              <a:t>Tworzą go instytucje władzy publicznej i kierownicy jednostek organizacyjnych, którzy wykonują zadania związane z bezpieczeństwem narodowym, wraz z organami doradczymi i aparatem administracyjnym oraz procedurami i stosowną infrastrukturą.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2000" dirty="0"/>
              <a:t>Szczególną rolę w podsystemie kierowania bezpieczeństwem narodowym pełnią: Prezydent RP, Premier i Rada Ministrów, Parlament, Zarządzanie Kryzysowe.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2000" dirty="0"/>
              <a:t>Podstawą funkcjonowania są trwałe zasady ustrojowe. 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444FD914-92A1-BED3-2568-4EDB10D46D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" y="8877"/>
            <a:ext cx="780926" cy="773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9987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499A924-7E6E-8015-CD30-C3E696C7E6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Zarządzanie kryzysowe - ?</a:t>
            </a:r>
          </a:p>
        </p:txBody>
      </p:sp>
      <p:sp>
        <p:nvSpPr>
          <p:cNvPr id="4" name="Prostokąt: zagięty narożnik 1">
            <a:extLst>
              <a:ext uri="{FF2B5EF4-FFF2-40B4-BE49-F238E27FC236}">
                <a16:creationId xmlns:a16="http://schemas.microsoft.com/office/drawing/2014/main" id="{DCC0ED9B-6679-95C7-31AE-372EA699D4EC}"/>
              </a:ext>
            </a:extLst>
          </p:cNvPr>
          <p:cNvSpPr txBox="1">
            <a:spLocks/>
          </p:cNvSpPr>
          <p:nvPr/>
        </p:nvSpPr>
        <p:spPr>
          <a:xfrm>
            <a:off x="710201" y="2411128"/>
            <a:ext cx="10771598" cy="4397340"/>
          </a:xfrm>
          <a:prstGeom prst="foldedCorner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2400" dirty="0">
                <a:solidFill>
                  <a:schemeClr val="bg1"/>
                </a:solidFill>
              </a:rPr>
              <a:t>działalność organów administracji publicznej będąca elementem </a:t>
            </a:r>
            <a:r>
              <a:rPr lang="pl-PL" sz="2400" dirty="0">
                <a:solidFill>
                  <a:srgbClr val="FFFF00"/>
                </a:solidFill>
              </a:rPr>
              <a:t>kierowania bezpieczeństwem narodowym</a:t>
            </a:r>
            <a:r>
              <a:rPr lang="pl-PL" sz="2400" dirty="0">
                <a:solidFill>
                  <a:schemeClr val="bg1"/>
                </a:solidFill>
              </a:rPr>
              <a:t>, polegająca na:</a:t>
            </a:r>
          </a:p>
          <a:p>
            <a:pPr marL="360000" indent="-3600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l-PL" sz="2400" b="1" dirty="0">
                <a:solidFill>
                  <a:schemeClr val="bg1"/>
                </a:solidFill>
              </a:rPr>
              <a:t>zapobieganiu</a:t>
            </a:r>
            <a:r>
              <a:rPr lang="pl-PL" sz="2400" dirty="0">
                <a:solidFill>
                  <a:schemeClr val="bg1"/>
                </a:solidFill>
              </a:rPr>
              <a:t> </a:t>
            </a:r>
            <a:r>
              <a:rPr lang="pl-PL" sz="2400" dirty="0">
                <a:solidFill>
                  <a:srgbClr val="FF0000"/>
                </a:solidFill>
              </a:rPr>
              <a:t>sytuacjom kryzysowym</a:t>
            </a:r>
            <a:r>
              <a:rPr lang="pl-PL" sz="2400" dirty="0">
                <a:solidFill>
                  <a:schemeClr val="bg1"/>
                </a:solidFill>
              </a:rPr>
              <a:t>, </a:t>
            </a:r>
          </a:p>
          <a:p>
            <a:pPr marL="360000" indent="-3600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l-PL" sz="2400" b="1" dirty="0">
                <a:solidFill>
                  <a:schemeClr val="bg1"/>
                </a:solidFill>
              </a:rPr>
              <a:t>przygotowaniu </a:t>
            </a:r>
            <a:r>
              <a:rPr lang="pl-PL" sz="2400" dirty="0">
                <a:solidFill>
                  <a:schemeClr val="bg1"/>
                </a:solidFill>
              </a:rPr>
              <a:t>do przejmowania nad nimi kontroli w drodze zaplanowanych działań, </a:t>
            </a:r>
          </a:p>
          <a:p>
            <a:pPr marL="360000" indent="-3600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l-PL" sz="2400" b="1" dirty="0">
                <a:solidFill>
                  <a:schemeClr val="bg1"/>
                </a:solidFill>
              </a:rPr>
              <a:t>reagowaniu</a:t>
            </a:r>
            <a:r>
              <a:rPr lang="pl-PL" sz="2400" dirty="0">
                <a:solidFill>
                  <a:schemeClr val="bg1"/>
                </a:solidFill>
              </a:rPr>
              <a:t> w przypadku wystąpienia sytuacji kryzysowych, </a:t>
            </a:r>
          </a:p>
          <a:p>
            <a:pPr marL="360000" indent="-3600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l-PL" sz="2400" b="1" dirty="0">
                <a:solidFill>
                  <a:schemeClr val="bg1"/>
                </a:solidFill>
              </a:rPr>
              <a:t>usuwaniu</a:t>
            </a:r>
            <a:r>
              <a:rPr lang="pl-PL" sz="2400" dirty="0">
                <a:solidFill>
                  <a:schemeClr val="bg1"/>
                </a:solidFill>
              </a:rPr>
              <a:t> skutków oraz </a:t>
            </a:r>
            <a:r>
              <a:rPr lang="pl-PL" sz="2400" b="1" dirty="0">
                <a:solidFill>
                  <a:schemeClr val="bg1"/>
                </a:solidFill>
              </a:rPr>
              <a:t>odtwarzaniu</a:t>
            </a:r>
            <a:r>
              <a:rPr lang="pl-PL" sz="2400" dirty="0">
                <a:solidFill>
                  <a:schemeClr val="bg1"/>
                </a:solidFill>
              </a:rPr>
              <a:t> zasobów i infrastruktury krytycznej.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AF1F733A-983B-AC1F-5F61-C35E50BF08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1403" y="223834"/>
            <a:ext cx="2770598" cy="2683444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B6EA2900-6807-6F81-02C4-2A6EB6FF44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" y="8877"/>
            <a:ext cx="780926" cy="773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2246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4B67390-A6AB-397C-8D09-8860C24DD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Proces zapewniania bezpieczeństwa - ?</a:t>
            </a:r>
          </a:p>
        </p:txBody>
      </p:sp>
      <p:graphicFrame>
        <p:nvGraphicFramePr>
          <p:cNvPr id="5" name="Symbol zastępczy zawartości 4">
            <a:extLst>
              <a:ext uri="{FF2B5EF4-FFF2-40B4-BE49-F238E27FC236}">
                <a16:creationId xmlns:a16="http://schemas.microsoft.com/office/drawing/2014/main" id="{28905EB1-3627-96E0-EB3A-007548E5E6B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3074568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Obraz 3">
            <a:extLst>
              <a:ext uri="{FF2B5EF4-FFF2-40B4-BE49-F238E27FC236}">
                <a16:creationId xmlns:a16="http://schemas.microsoft.com/office/drawing/2014/main" id="{35D47973-EE1F-90A4-C4CE-7E54DE5FC7A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" y="8877"/>
            <a:ext cx="780926" cy="773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969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4B67390-A6AB-397C-8D09-8860C24DD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Zarządzanie kryzysowe - struktura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E541B862-9B2D-6B64-0116-108757D6E3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89008" y="1491739"/>
            <a:ext cx="8813984" cy="5361713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35D47973-EE1F-90A4-C4CE-7E54DE5FC7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" y="8877"/>
            <a:ext cx="780926" cy="773381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AFFF9697-1ACF-CE09-87E6-76A93FCA6CB5}"/>
              </a:ext>
            </a:extLst>
          </p:cNvPr>
          <p:cNvSpPr txBox="1"/>
          <p:nvPr/>
        </p:nvSpPr>
        <p:spPr>
          <a:xfrm>
            <a:off x="2332235" y="2817302"/>
            <a:ext cx="1130157" cy="276999"/>
          </a:xfrm>
          <a:prstGeom prst="rect">
            <a:avLst/>
          </a:prstGeom>
          <a:solidFill>
            <a:schemeClr val="bg2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1200" dirty="0"/>
              <a:t>PREMIER</a:t>
            </a:r>
          </a:p>
        </p:txBody>
      </p:sp>
    </p:spTree>
    <p:extLst>
      <p:ext uri="{BB962C8B-B14F-4D97-AF65-F5344CB8AC3E}">
        <p14:creationId xmlns:p14="http://schemas.microsoft.com/office/powerpoint/2010/main" val="18472236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4B67390-A6AB-397C-8D09-8860C24DD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Zarządzanie kryzysowe - zadania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668136C7-6A29-FB61-BF74-814D9E886C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65517" y="2802642"/>
            <a:ext cx="2326729" cy="1860069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35D47973-EE1F-90A4-C4CE-7E54DE5FC7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" y="8877"/>
            <a:ext cx="780926" cy="773381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DAD7A67C-C4C7-C702-F779-285822D25478}"/>
              </a:ext>
            </a:extLst>
          </p:cNvPr>
          <p:cNvSpPr txBox="1"/>
          <p:nvPr/>
        </p:nvSpPr>
        <p:spPr>
          <a:xfrm>
            <a:off x="914401" y="1587236"/>
            <a:ext cx="10962438" cy="9233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pl-PL" sz="1800" b="1" dirty="0">
                <a:solidFill>
                  <a:srgbClr val="C00000"/>
                </a:solidFill>
              </a:rPr>
              <a:t>Organ ZK – kierowanie monitorowaniem, planowaniem, reagowaniem i usuwaniem skutków SK</a:t>
            </a:r>
          </a:p>
          <a:p>
            <a:r>
              <a:rPr lang="pl-PL" sz="1800" b="1" i="1" dirty="0">
                <a:solidFill>
                  <a:prstClr val="black"/>
                </a:solidFill>
              </a:rPr>
              <a:t>Główne przedsięwzięcia – planowanie cywilne, szkolenie, ćwiczenia, zapobieganie SK, ochrona IK, wnioskowanie o użycie – SZ RP, Policji, SG, PSP do likwidacji zwalczania i likwidacji SK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CE34E3F9-6232-1452-ECC3-8E6258F0BBEF}"/>
              </a:ext>
            </a:extLst>
          </p:cNvPr>
          <p:cNvSpPr txBox="1"/>
          <p:nvPr/>
        </p:nvSpPr>
        <p:spPr>
          <a:xfrm>
            <a:off x="780924" y="2802642"/>
            <a:ext cx="4294511" cy="3200876"/>
          </a:xfrm>
          <a:prstGeom prst="rect">
            <a:avLst/>
          </a:prstGeom>
          <a:solidFill>
            <a:schemeClr val="bg2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pl-PL" sz="2000" b="1" dirty="0">
                <a:solidFill>
                  <a:srgbClr val="C00000"/>
                </a:solidFill>
              </a:rPr>
              <a:t>ZZK – organ opiniodawczo-doradczy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pl-PL" dirty="0">
                <a:solidFill>
                  <a:prstClr val="black"/>
                </a:solidFill>
              </a:rPr>
              <a:t>ocena występujących </a:t>
            </a:r>
            <a:br>
              <a:rPr lang="pl-PL" dirty="0">
                <a:solidFill>
                  <a:prstClr val="black"/>
                </a:solidFill>
              </a:rPr>
            </a:br>
            <a:r>
              <a:rPr lang="pl-PL" dirty="0">
                <a:solidFill>
                  <a:prstClr val="black"/>
                </a:solidFill>
              </a:rPr>
              <a:t>i potencjalnych zagrożeń bezpieczeństwa (państwa, województwa, powiatu, gminy),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pl-PL" dirty="0">
                <a:solidFill>
                  <a:prstClr val="black"/>
                </a:solidFill>
              </a:rPr>
              <a:t>prognozowanie rozwoju,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pl-PL" dirty="0">
                <a:solidFill>
                  <a:prstClr val="black"/>
                </a:solidFill>
              </a:rPr>
              <a:t>przygotowanie propozycji działań w danej SK,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pl-PL" dirty="0">
                <a:solidFill>
                  <a:prstClr val="black"/>
                </a:solidFill>
              </a:rPr>
              <a:t>opiniowanie potrzeb odtwarzania IK,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pl-PL" dirty="0">
                <a:solidFill>
                  <a:prstClr val="black"/>
                </a:solidFill>
              </a:rPr>
              <a:t>opiniowanie planów ZK.</a:t>
            </a:r>
            <a:endParaRPr lang="pl-PL" b="1" dirty="0">
              <a:solidFill>
                <a:prstClr val="black"/>
              </a:solidFill>
            </a:endParaRP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72713B43-661E-23D8-B092-3BBDA46B72C9}"/>
              </a:ext>
            </a:extLst>
          </p:cNvPr>
          <p:cNvSpPr txBox="1"/>
          <p:nvPr/>
        </p:nvSpPr>
        <p:spPr>
          <a:xfrm>
            <a:off x="7582328" y="2802642"/>
            <a:ext cx="4294511" cy="320087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pl-PL" sz="2000" b="1" dirty="0">
                <a:solidFill>
                  <a:srgbClr val="C00000"/>
                </a:solidFill>
              </a:rPr>
              <a:t>CZK – podsystem zarzadzania informacją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dirty="0">
                <a:solidFill>
                  <a:prstClr val="black"/>
                </a:solidFill>
              </a:rPr>
              <a:t>monitorowanie zagrożeń,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dirty="0">
                <a:solidFill>
                  <a:prstClr val="black"/>
                </a:solidFill>
              </a:rPr>
              <a:t>pozyskiwanie informacji o zdarzeniach noszących znamiona SK oraz ich analiza,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dirty="0">
                <a:solidFill>
                  <a:prstClr val="black"/>
                </a:solidFill>
              </a:rPr>
              <a:t>przekazywanie informacji organowi ZK i ZZK,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dirty="0">
                <a:solidFill>
                  <a:prstClr val="black"/>
                </a:solidFill>
              </a:rPr>
              <a:t>dystrybucja poleceń i decyzji organu ZK mających za zadanie ograniczenie skutków SK,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dirty="0">
                <a:solidFill>
                  <a:prstClr val="black"/>
                </a:solidFill>
              </a:rPr>
              <a:t>weryfikacja sposobu wykonania poleceń.</a:t>
            </a:r>
          </a:p>
        </p:txBody>
      </p:sp>
    </p:spTree>
    <p:extLst>
      <p:ext uri="{BB962C8B-B14F-4D97-AF65-F5344CB8AC3E}">
        <p14:creationId xmlns:p14="http://schemas.microsoft.com/office/powerpoint/2010/main" val="26709445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4B67390-A6AB-397C-8D09-8860C24DD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14354"/>
          </a:xfrm>
        </p:spPr>
        <p:txBody>
          <a:bodyPr>
            <a:normAutofit fontScale="90000"/>
          </a:bodyPr>
          <a:lstStyle/>
          <a:p>
            <a:r>
              <a:rPr lang="pl-PL" dirty="0"/>
              <a:t>Wojewódzki Zespół Zarządzania Kryzysowego - organizacja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81159D80-EE93-164F-0298-DC9EC4B044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599365"/>
            <a:ext cx="3967433" cy="4010325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35D47973-EE1F-90A4-C4CE-7E54DE5FC7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" y="8877"/>
            <a:ext cx="780926" cy="773381"/>
          </a:xfrm>
          <a:prstGeom prst="rect">
            <a:avLst/>
          </a:prstGeom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52D67957-2A18-59AA-6074-1868EC428F5E}"/>
              </a:ext>
            </a:extLst>
          </p:cNvPr>
          <p:cNvSpPr/>
          <p:nvPr/>
        </p:nvSpPr>
        <p:spPr>
          <a:xfrm>
            <a:off x="5060271" y="922303"/>
            <a:ext cx="6796107" cy="5827493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pl-PL" altLang="pl-PL" b="1" i="1" dirty="0">
                <a:ea typeface="Calibri" panose="020F0502020204030204" pitchFamily="34" charset="0"/>
                <a:cs typeface="Calibri" panose="020F0502020204030204" pitchFamily="34" charset="0"/>
              </a:rPr>
              <a:t>Członek Zarządu Województwa Podkarpackiego;</a:t>
            </a:r>
          </a:p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pl-PL" altLang="pl-PL" b="1" i="1" dirty="0">
                <a:ea typeface="Calibri" panose="020F0502020204030204" pitchFamily="34" charset="0"/>
                <a:cs typeface="Calibri" panose="020F0502020204030204" pitchFamily="34" charset="0"/>
              </a:rPr>
              <a:t>Komendant Wojewódzki Policji w Rzeszowie;</a:t>
            </a:r>
          </a:p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pl-PL" altLang="pl-PL" b="1" i="1" dirty="0">
                <a:ea typeface="Calibri" panose="020F0502020204030204" pitchFamily="34" charset="0"/>
                <a:cs typeface="Calibri" panose="020F0502020204030204" pitchFamily="34" charset="0"/>
              </a:rPr>
              <a:t>Podkarpacki Komendant Wojewódzki PSP;</a:t>
            </a:r>
          </a:p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pl-PL" altLang="pl-PL" b="1" i="1" dirty="0">
                <a:ea typeface="Calibri" panose="020F0502020204030204" pitchFamily="34" charset="0"/>
                <a:cs typeface="Calibri" panose="020F0502020204030204" pitchFamily="34" charset="0"/>
              </a:rPr>
              <a:t>Podkarpacki Kurator Oświaty; </a:t>
            </a:r>
          </a:p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pl-PL" altLang="pl-PL" b="1" i="1" dirty="0">
                <a:ea typeface="Calibri" panose="020F0502020204030204" pitchFamily="34" charset="0"/>
                <a:cs typeface="Calibri" panose="020F0502020204030204" pitchFamily="34" charset="0"/>
              </a:rPr>
              <a:t>Podkarpacki Wojewódzki Inspektor Farmaceutyczny;</a:t>
            </a:r>
          </a:p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pl-PL" altLang="pl-PL" b="1" i="1" dirty="0">
                <a:ea typeface="Calibri" panose="020F0502020204030204" pitchFamily="34" charset="0"/>
                <a:cs typeface="Calibri" panose="020F0502020204030204" pitchFamily="34" charset="0"/>
              </a:rPr>
              <a:t>Podkarpacki Wojewódzki Inspektor Ochrony Środowiska;</a:t>
            </a:r>
          </a:p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pl-PL" altLang="pl-PL" b="1" i="1" dirty="0">
                <a:ea typeface="Calibri" panose="020F0502020204030204" pitchFamily="34" charset="0"/>
                <a:cs typeface="Calibri" panose="020F0502020204030204" pitchFamily="34" charset="0"/>
              </a:rPr>
              <a:t>Podkarpacki Wojewódzki Inspektor Inspekcji Handlowej; </a:t>
            </a:r>
          </a:p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pl-PL" altLang="pl-PL" b="1" i="1" dirty="0">
                <a:ea typeface="Calibri" panose="020F0502020204030204" pitchFamily="34" charset="0"/>
                <a:cs typeface="Calibri" panose="020F0502020204030204" pitchFamily="34" charset="0"/>
              </a:rPr>
              <a:t>Podkarpacki Wojewódzki Lekarz Weterynarii; </a:t>
            </a:r>
          </a:p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pl-PL" altLang="pl-PL" b="1" i="1" dirty="0">
                <a:ea typeface="Calibri" panose="020F0502020204030204" pitchFamily="34" charset="0"/>
                <a:cs typeface="Calibri" panose="020F0502020204030204" pitchFamily="34" charset="0"/>
              </a:rPr>
              <a:t>Podkarpacki Wojewódzki Inspektor Nadzoru Budowlanego; </a:t>
            </a:r>
          </a:p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pl-PL" altLang="pl-PL" b="1" i="1" dirty="0">
                <a:ea typeface="Calibri" panose="020F0502020204030204" pitchFamily="34" charset="0"/>
                <a:cs typeface="Calibri" panose="020F0502020204030204" pitchFamily="34" charset="0"/>
              </a:rPr>
              <a:t>Podkarpacki Wojewódzki Inspektor Transportu Drogowego; </a:t>
            </a:r>
          </a:p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pl-PL" altLang="pl-PL" b="1" i="1" dirty="0">
                <a:ea typeface="Calibri" panose="020F0502020204030204" pitchFamily="34" charset="0"/>
                <a:cs typeface="Calibri" panose="020F0502020204030204" pitchFamily="34" charset="0"/>
              </a:rPr>
              <a:t>Podkarpacki Państwowy Wojewódzki Inspektor Sanitarny;</a:t>
            </a:r>
          </a:p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pl-PL" altLang="pl-PL" b="1" i="1" dirty="0">
                <a:ea typeface="Calibri" panose="020F0502020204030204" pitchFamily="34" charset="0"/>
                <a:cs typeface="Calibri" panose="020F0502020204030204" pitchFamily="34" charset="0"/>
              </a:rPr>
              <a:t>Podkarpacki Wojewódzki Inspektor Jakości Handlowej Artykułów Rolno-Spożywczych;</a:t>
            </a:r>
          </a:p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pl-PL" altLang="pl-PL" b="1" i="1" dirty="0">
                <a:ea typeface="Calibri" panose="020F0502020204030204" pitchFamily="34" charset="0"/>
                <a:cs typeface="Calibri" panose="020F0502020204030204" pitchFamily="34" charset="0"/>
              </a:rPr>
              <a:t>Podkarpacki Wojewódzki Konserwator Zabytków;</a:t>
            </a:r>
          </a:p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pl-PL" altLang="pl-PL" b="1" i="1" dirty="0">
                <a:ea typeface="Calibri" panose="020F0502020204030204" pitchFamily="34" charset="0"/>
                <a:cs typeface="Calibri" panose="020F0502020204030204" pitchFamily="34" charset="0"/>
              </a:rPr>
              <a:t>Dyrektor Wydziału Infrastruktury PUW w Rzeszowie;</a:t>
            </a:r>
          </a:p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pl-PL" altLang="pl-PL" b="1" i="1" dirty="0">
                <a:ea typeface="Calibri" panose="020F0502020204030204" pitchFamily="34" charset="0"/>
                <a:cs typeface="Calibri" panose="020F0502020204030204" pitchFamily="34" charset="0"/>
              </a:rPr>
              <a:t>Dyrektor Wydziału Środowiska i Rolnictwa PUW w Rzeszowie;</a:t>
            </a:r>
          </a:p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pl-PL" altLang="pl-PL" b="1" i="1" dirty="0">
                <a:ea typeface="Calibri" panose="020F0502020204030204" pitchFamily="34" charset="0"/>
                <a:cs typeface="Calibri" panose="020F0502020204030204" pitchFamily="34" charset="0"/>
              </a:rPr>
              <a:t>Dyrektor Wydziału Polityki Społecznej PUW w Rzeszowie;</a:t>
            </a:r>
          </a:p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pl-PL" altLang="pl-PL" b="1" i="1" dirty="0">
                <a:ea typeface="Calibri" panose="020F0502020204030204" pitchFamily="34" charset="0"/>
                <a:cs typeface="Calibri" panose="020F0502020204030204" pitchFamily="34" charset="0"/>
              </a:rPr>
              <a:t>Zastępca Dyrektora </a:t>
            </a:r>
            <a:r>
              <a:rPr lang="pl-PL" altLang="pl-PL" b="1" i="1" dirty="0" err="1">
                <a:ea typeface="Calibri" panose="020F0502020204030204" pitchFamily="34" charset="0"/>
                <a:cs typeface="Calibri" panose="020F0502020204030204" pitchFamily="34" charset="0"/>
              </a:rPr>
              <a:t>WBiZK</a:t>
            </a:r>
            <a:r>
              <a:rPr lang="pl-PL" altLang="pl-PL" b="1" i="1" dirty="0">
                <a:ea typeface="Calibri" panose="020F0502020204030204" pitchFamily="34" charset="0"/>
                <a:cs typeface="Calibri" panose="020F0502020204030204" pitchFamily="34" charset="0"/>
              </a:rPr>
              <a:t> PUW w Rzeszowie;</a:t>
            </a:r>
          </a:p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pl-PL" altLang="pl-PL" b="1" i="1" dirty="0">
                <a:ea typeface="Calibri" panose="020F0502020204030204" pitchFamily="34" charset="0"/>
                <a:cs typeface="Calibri" panose="020F0502020204030204" pitchFamily="34" charset="0"/>
              </a:rPr>
              <a:t>Kierownik WCZK;</a:t>
            </a:r>
          </a:p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pl-PL" altLang="pl-PL" b="1" i="1" dirty="0">
                <a:ea typeface="Calibri" panose="020F0502020204030204" pitchFamily="34" charset="0"/>
                <a:cs typeface="Calibri" panose="020F0502020204030204" pitchFamily="34" charset="0"/>
              </a:rPr>
              <a:t>Wojewódzki Koordynator Ratownictwa Medycznego;</a:t>
            </a:r>
          </a:p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pl-PL" altLang="pl-PL" b="1" i="1" dirty="0">
                <a:ea typeface="Calibri" panose="020F0502020204030204" pitchFamily="34" charset="0"/>
                <a:cs typeface="Calibri" panose="020F0502020204030204" pitchFamily="34" charset="0"/>
              </a:rPr>
              <a:t>Rzecznik Prasowy Wojewody Podkarpackiego;</a:t>
            </a:r>
          </a:p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pl-PL" altLang="pl-PL" b="1" i="1" dirty="0">
                <a:ea typeface="Calibri" panose="020F0502020204030204" pitchFamily="34" charset="0"/>
                <a:cs typeface="Calibri" panose="020F0502020204030204" pitchFamily="34" charset="0"/>
              </a:rPr>
              <a:t>Regionalny Dyrektor Ochrony Środowiska w Rzeszowie;</a:t>
            </a:r>
          </a:p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pl-PL" altLang="pl-PL" b="1" i="1" dirty="0">
                <a:ea typeface="Calibri" panose="020F0502020204030204" pitchFamily="34" charset="0"/>
                <a:cs typeface="Calibri" panose="020F0502020204030204" pitchFamily="34" charset="0"/>
              </a:rPr>
              <a:t>Dowódca 3 Podkarpackiej Brygady Obrony Terytorialnej;</a:t>
            </a:r>
          </a:p>
        </p:txBody>
      </p:sp>
    </p:spTree>
    <p:extLst>
      <p:ext uri="{BB962C8B-B14F-4D97-AF65-F5344CB8AC3E}">
        <p14:creationId xmlns:p14="http://schemas.microsoft.com/office/powerpoint/2010/main" val="33885941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4B67390-A6AB-397C-8D09-8860C24DD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14354"/>
          </a:xfrm>
        </p:spPr>
        <p:txBody>
          <a:bodyPr>
            <a:normAutofit fontScale="90000"/>
          </a:bodyPr>
          <a:lstStyle/>
          <a:p>
            <a:r>
              <a:rPr lang="pl-PL" dirty="0"/>
              <a:t>Wojewódzki Zespół Zarządzania Kryzysowego - organizacja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81159D80-EE93-164F-0298-DC9EC4B044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907589"/>
            <a:ext cx="3713326" cy="3753471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35D47973-EE1F-90A4-C4CE-7E54DE5FC7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" y="8877"/>
            <a:ext cx="780926" cy="773381"/>
          </a:xfrm>
          <a:prstGeom prst="rect">
            <a:avLst/>
          </a:prstGeom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52D67957-2A18-59AA-6074-1868EC428F5E}"/>
              </a:ext>
            </a:extLst>
          </p:cNvPr>
          <p:cNvSpPr/>
          <p:nvPr/>
        </p:nvSpPr>
        <p:spPr>
          <a:xfrm>
            <a:off x="4613097" y="1093560"/>
            <a:ext cx="7469312" cy="5578194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pl-PL" altLang="pl-PL" b="1" i="1" dirty="0">
                <a:ea typeface="Calibri" panose="020F0502020204030204" pitchFamily="34" charset="0"/>
                <a:cs typeface="Calibri" panose="020F0502020204030204" pitchFamily="34" charset="0"/>
              </a:rPr>
              <a:t>Komendant Bieszczadzkiego Oddziału Straży Granicznej w Przemyślu;</a:t>
            </a:r>
          </a:p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pl-PL" altLang="pl-PL" b="1" i="1" dirty="0">
                <a:ea typeface="Calibri" panose="020F0502020204030204" pitchFamily="34" charset="0"/>
                <a:cs typeface="Calibri" panose="020F0502020204030204" pitchFamily="34" charset="0"/>
              </a:rPr>
              <a:t>Dyrektor Izby Administracji Skarbowej w Rzeszowie;</a:t>
            </a:r>
          </a:p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pl-PL" altLang="pl-PL" b="1" i="1" dirty="0">
                <a:ea typeface="Calibri" panose="020F0502020204030204" pitchFamily="34" charset="0"/>
                <a:cs typeface="Calibri" panose="020F0502020204030204" pitchFamily="34" charset="0"/>
              </a:rPr>
              <a:t>Naczelnik Podkarpackiego Urzędu Celno-Skarbowego w Przemyślu;</a:t>
            </a:r>
          </a:p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pl-PL" altLang="pl-PL" b="1" i="1" dirty="0">
                <a:ea typeface="Calibri" panose="020F0502020204030204" pitchFamily="34" charset="0"/>
                <a:cs typeface="Calibri" panose="020F0502020204030204" pitchFamily="34" charset="0"/>
              </a:rPr>
              <a:t>Przedstawiciel Regionalnego Zarządu Gospodarki Wodnej w Rzeszowie;</a:t>
            </a:r>
          </a:p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pl-PL" altLang="pl-PL" b="1" i="1" dirty="0">
                <a:ea typeface="Calibri" panose="020F0502020204030204" pitchFamily="34" charset="0"/>
                <a:cs typeface="Calibri" panose="020F0502020204030204" pitchFamily="34" charset="0"/>
              </a:rPr>
              <a:t>Przedstawiciel Regionalnego Zarządu Gospodarki Wodnej w Krakowie;</a:t>
            </a:r>
          </a:p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pl-PL" altLang="pl-PL" b="1" i="1" dirty="0">
                <a:ea typeface="Calibri" panose="020F0502020204030204" pitchFamily="34" charset="0"/>
                <a:cs typeface="Calibri" panose="020F0502020204030204" pitchFamily="34" charset="0"/>
              </a:rPr>
              <a:t>Przedstawiciel Instytutu Meteorologii i Gospodarki Wodnej - PIB;</a:t>
            </a:r>
          </a:p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pl-PL" altLang="pl-PL" b="1" i="1" dirty="0">
                <a:ea typeface="Calibri" panose="020F0502020204030204" pitchFamily="34" charset="0"/>
                <a:cs typeface="Calibri" panose="020F0502020204030204" pitchFamily="34" charset="0"/>
              </a:rPr>
              <a:t>Dyrektor Delegatury Agencji Bezpieczeństwa Wewnętrznego w Lublinie;</a:t>
            </a:r>
          </a:p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pl-PL" altLang="pl-PL" b="1" i="1" dirty="0">
                <a:ea typeface="Calibri" panose="020F0502020204030204" pitchFamily="34" charset="0"/>
                <a:cs typeface="Calibri" panose="020F0502020204030204" pitchFamily="34" charset="0"/>
              </a:rPr>
              <a:t>Dyrektor Oddziału Generalnej Dyrekcji Dróg Krajowych i Autostrad w Rzeszowie;</a:t>
            </a:r>
          </a:p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pl-PL" altLang="pl-PL" b="1" i="1" dirty="0">
                <a:ea typeface="Calibri" panose="020F0502020204030204" pitchFamily="34" charset="0"/>
                <a:cs typeface="Calibri" panose="020F0502020204030204" pitchFamily="34" charset="0"/>
              </a:rPr>
              <a:t>Dyrektor Podkarpackiego Zarządu Dróg Wojewódzkich w Rzeszowie;</a:t>
            </a:r>
          </a:p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pl-PL" altLang="pl-PL" b="1" i="1" dirty="0">
                <a:ea typeface="Calibri" panose="020F0502020204030204" pitchFamily="34" charset="0"/>
                <a:cs typeface="Calibri" panose="020F0502020204030204" pitchFamily="34" charset="0"/>
              </a:rPr>
              <a:t>Dyrektor Zakładu Linii Kolejowych w Rzeszowie;</a:t>
            </a:r>
          </a:p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pl-PL" altLang="pl-PL" b="1" i="1" dirty="0">
                <a:ea typeface="Calibri" panose="020F0502020204030204" pitchFamily="34" charset="0"/>
                <a:cs typeface="Calibri" panose="020F0502020204030204" pitchFamily="34" charset="0"/>
              </a:rPr>
              <a:t>Dyrektor Okręgowy Służby Więziennej w Rzeszowie;</a:t>
            </a:r>
          </a:p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pl-PL" altLang="pl-PL" b="1" i="1" dirty="0">
                <a:ea typeface="Calibri" panose="020F0502020204030204" pitchFamily="34" charset="0"/>
                <a:cs typeface="Calibri" panose="020F0502020204030204" pitchFamily="34" charset="0"/>
              </a:rPr>
              <a:t>Dyrektor Generalny PGE Dystrybucja S.A. Oddział Rzeszów;</a:t>
            </a:r>
          </a:p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pl-PL" altLang="pl-PL" b="1" i="1" dirty="0">
                <a:ea typeface="Calibri" panose="020F0502020204030204" pitchFamily="34" charset="0"/>
                <a:cs typeface="Calibri" panose="020F0502020204030204" pitchFamily="34" charset="0"/>
              </a:rPr>
              <a:t>Dyrektor Generalny PGE Dystrybucja S.A. Oddział Zamość;</a:t>
            </a:r>
          </a:p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pl-PL" altLang="pl-PL" b="1" i="1" dirty="0">
                <a:ea typeface="Calibri" panose="020F0502020204030204" pitchFamily="34" charset="0"/>
                <a:cs typeface="Calibri" panose="020F0502020204030204" pitchFamily="34" charset="0"/>
              </a:rPr>
              <a:t>Dyrektor Naczelny TAURON Dystrybucja S.A. Oddział w Tarnowie;</a:t>
            </a:r>
          </a:p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pl-PL" altLang="pl-PL" b="1" i="1" dirty="0">
                <a:ea typeface="Calibri" panose="020F0502020204030204" pitchFamily="34" charset="0"/>
                <a:cs typeface="Calibri" panose="020F0502020204030204" pitchFamily="34" charset="0"/>
              </a:rPr>
              <a:t>Dyrektor Oddziału Zespołu Elektrowni Wodnych Solina-Myczkowce w Solinie</a:t>
            </a:r>
          </a:p>
        </p:txBody>
      </p:sp>
    </p:spTree>
    <p:extLst>
      <p:ext uri="{BB962C8B-B14F-4D97-AF65-F5344CB8AC3E}">
        <p14:creationId xmlns:p14="http://schemas.microsoft.com/office/powerpoint/2010/main" val="8316927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4B67390-A6AB-397C-8D09-8860C24DD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Grupy eksperckie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35D47973-EE1F-90A4-C4CE-7E54DE5FC7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8877"/>
            <a:ext cx="780926" cy="773381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D0B2C52B-B01B-7ED4-D90E-D301EB2E8CA8}"/>
              </a:ext>
            </a:extLst>
          </p:cNvPr>
          <p:cNvSpPr txBox="1"/>
          <p:nvPr/>
        </p:nvSpPr>
        <p:spPr>
          <a:xfrm>
            <a:off x="1131013" y="1541614"/>
            <a:ext cx="10067817" cy="51706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pl-PL" sz="2400" b="1" u="sng" dirty="0"/>
              <a:t>Grupa ekspertów do spraw chorób wysoce zakaźnych i epidemii:</a:t>
            </a:r>
          </a:p>
          <a:p>
            <a:r>
              <a:rPr lang="pl-PL" dirty="0"/>
              <a:t>1) Szef Grupy – Podkarpacki Państwowy Wojewódzki Inspektor Sanitarny;</a:t>
            </a:r>
          </a:p>
          <a:p>
            <a:r>
              <a:rPr lang="pl-PL" dirty="0"/>
              <a:t>2) Zastępca Szefa Grupy – Konsultant Wojewódzki w dziedzinie chorób zakaźnych;</a:t>
            </a:r>
          </a:p>
          <a:p>
            <a:r>
              <a:rPr lang="pl-PL" dirty="0"/>
              <a:t>3) Zastępca Szefa Grupy – Konsultant Wojewódzki w dziedzinie epidemiologii;</a:t>
            </a:r>
          </a:p>
          <a:p>
            <a:r>
              <a:rPr lang="pl-PL" dirty="0"/>
              <a:t>4) Przedstawiciel Urzędu Marszałkowskiego Województwa Podkarpackiego;</a:t>
            </a:r>
          </a:p>
          <a:p>
            <a:r>
              <a:rPr lang="pl-PL" dirty="0"/>
              <a:t>5) Dyrektor Podkarpackiego Oddziału Wojewódzkiego NFZ w Rzeszowie;</a:t>
            </a:r>
          </a:p>
          <a:p>
            <a:r>
              <a:rPr lang="pl-PL" dirty="0"/>
              <a:t>6) Państwowy Graniczny Inspektor Sanitarny w Przemyślu;</a:t>
            </a:r>
          </a:p>
          <a:p>
            <a:r>
              <a:rPr lang="pl-PL" dirty="0"/>
              <a:t>7) Konsultant Wojewódzki w dziedzinie medycyny ratunkowej;</a:t>
            </a:r>
          </a:p>
          <a:p>
            <a:r>
              <a:rPr lang="pl-PL" dirty="0"/>
              <a:t>8) Konsultant Wojewódzki w dziedzinie medycyny rodzinnej;</a:t>
            </a:r>
          </a:p>
          <a:p>
            <a:r>
              <a:rPr lang="pl-PL" dirty="0"/>
              <a:t>9) Konsultant Wojewódzki w dziedzinie pediatrii;</a:t>
            </a:r>
          </a:p>
          <a:p>
            <a:r>
              <a:rPr lang="pl-PL" dirty="0"/>
              <a:t>10) Konsultant Wojewódzki w dziedzinie pielęgniarstwa epidemiologicznego;</a:t>
            </a:r>
          </a:p>
          <a:p>
            <a:r>
              <a:rPr lang="pl-PL" dirty="0"/>
              <a:t>11) Naczelny Lekarz Uzdrowisk Województwa Podkarpackiego;</a:t>
            </a:r>
          </a:p>
          <a:p>
            <a:r>
              <a:rPr lang="pl-PL" dirty="0"/>
              <a:t>12) Komendant Lotniskowej Służby Ratowniczo-Gaśniczej PL Rzeszów-Jasionka;</a:t>
            </a:r>
          </a:p>
          <a:p>
            <a:r>
              <a:rPr lang="pl-PL" dirty="0"/>
              <a:t>13) Dyrektor Wojewódzkiej Stacji Pogotowia Ratunkowego w Rzeszowie;</a:t>
            </a:r>
          </a:p>
          <a:p>
            <a:r>
              <a:rPr lang="pl-PL" dirty="0"/>
              <a:t>14) Dyrektor Wojewódzkiej Stacji Pogotowia Ratunkowego w Przemyślu;</a:t>
            </a:r>
          </a:p>
          <a:p>
            <a:r>
              <a:rPr lang="pl-PL" dirty="0"/>
              <a:t>15) Dyrektor Samodzielnego Publicznego Pogotowia Ratunkowego w Krośnie;</a:t>
            </a:r>
          </a:p>
          <a:p>
            <a:r>
              <a:rPr lang="pl-PL" dirty="0"/>
              <a:t>16) Dyrektor Podkarpackiej Stacji Pogotowia Ratunkowego w Mielcu;</a:t>
            </a:r>
          </a:p>
          <a:p>
            <a:r>
              <a:rPr lang="pl-PL" dirty="0"/>
              <a:t>17) Dyrektor Bieszczadzkiego Pogotowia Ratunkowego w Sanoku;</a:t>
            </a:r>
          </a:p>
        </p:txBody>
      </p:sp>
    </p:spTree>
    <p:extLst>
      <p:ext uri="{BB962C8B-B14F-4D97-AF65-F5344CB8AC3E}">
        <p14:creationId xmlns:p14="http://schemas.microsoft.com/office/powerpoint/2010/main" val="40059921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4B67390-A6AB-397C-8D09-8860C24DD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Grupy eksperckie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35D47973-EE1F-90A4-C4CE-7E54DE5FC7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8877"/>
            <a:ext cx="780926" cy="773381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D0B2C52B-B01B-7ED4-D90E-D301EB2E8CA8}"/>
              </a:ext>
            </a:extLst>
          </p:cNvPr>
          <p:cNvSpPr txBox="1"/>
          <p:nvPr/>
        </p:nvSpPr>
        <p:spPr>
          <a:xfrm>
            <a:off x="1131013" y="1541614"/>
            <a:ext cx="9893157" cy="378565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pl-PL" sz="2400" b="1" u="sng" dirty="0"/>
              <a:t>Grupa ekspertów do spraw chorób wysoce zakaźnych i epidemii:</a:t>
            </a:r>
          </a:p>
          <a:p>
            <a:r>
              <a:rPr lang="pl-PL" dirty="0"/>
              <a:t>18) Dyrektor Wydziału Polityki Społecznej PUW;</a:t>
            </a:r>
          </a:p>
          <a:p>
            <a:r>
              <a:rPr lang="pl-PL" dirty="0"/>
              <a:t>19) Dyrektor Zespołu Opieki Zdrowotnej w Dębicy;</a:t>
            </a:r>
          </a:p>
          <a:p>
            <a:r>
              <a:rPr lang="pl-PL" dirty="0"/>
              <a:t>20) Dyrektor Klinicznego Szpitala Wojewódzkiego Nr 1 im. Fryderyka Chopina w Rzeszowie;</a:t>
            </a:r>
          </a:p>
          <a:p>
            <a:r>
              <a:rPr lang="pl-PL" dirty="0"/>
              <a:t>21) Dyrektor Klinicznego Szpitala Wojewódzkiego Nr 2 im. Św. Jadwigi Królowej w Rzeszowie;</a:t>
            </a:r>
          </a:p>
          <a:p>
            <a:r>
              <a:rPr lang="pl-PL" dirty="0"/>
              <a:t>22) Dyrektor Naczelny Wojewódzkiego Szpitala im. Św. Ojca Pio w Przemyślu;</a:t>
            </a:r>
          </a:p>
          <a:p>
            <a:r>
              <a:rPr lang="pl-PL" dirty="0"/>
              <a:t>23) Dyrektor Wojewódzkiego Szpitala Podkarpackiego im. Jana Pawła II w Krośnie;</a:t>
            </a:r>
          </a:p>
          <a:p>
            <a:r>
              <a:rPr lang="pl-PL" dirty="0"/>
              <a:t>24) Dyrektor Wojewódzkiego Szpitala im. Zofii z Zamoyskich Tarnowskiej w Tarnobrzegu;</a:t>
            </a:r>
          </a:p>
          <a:p>
            <a:r>
              <a:rPr lang="pl-PL" dirty="0"/>
              <a:t>25) Prezes Zarządu Centrum Medycznego w Łańcucie;</a:t>
            </a:r>
          </a:p>
          <a:p>
            <a:r>
              <a:rPr lang="pl-PL" dirty="0"/>
              <a:t>26) Dyrektor Szpitala Specjalistycznego w Jaśle;</a:t>
            </a:r>
          </a:p>
          <a:p>
            <a:r>
              <a:rPr lang="pl-PL" dirty="0"/>
              <a:t>27) Dyrektor Centrum Opieki Medycznej w Jarosławiu;</a:t>
            </a:r>
          </a:p>
          <a:p>
            <a:r>
              <a:rPr lang="pl-PL" dirty="0"/>
              <a:t>28) Dyrektor Szpitala Specjalistycznego im. Edmunda Biernackiego w Mielcu;</a:t>
            </a:r>
          </a:p>
          <a:p>
            <a:r>
              <a:rPr lang="pl-PL" dirty="0"/>
              <a:t>29) Dyrektor Samodzielnego Publicznego Zespołu Opieki Zdrowotnej w Sanoku;</a:t>
            </a:r>
          </a:p>
        </p:txBody>
      </p:sp>
    </p:spTree>
    <p:extLst>
      <p:ext uri="{BB962C8B-B14F-4D97-AF65-F5344CB8AC3E}">
        <p14:creationId xmlns:p14="http://schemas.microsoft.com/office/powerpoint/2010/main" val="16666479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4B67390-A6AB-397C-8D09-8860C24DD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Grupy eksperckie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35D47973-EE1F-90A4-C4CE-7E54DE5FC7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8877"/>
            <a:ext cx="780926" cy="773381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DB4D7E20-0E39-0B34-BDE7-121E25DEB6BA}"/>
              </a:ext>
            </a:extLst>
          </p:cNvPr>
          <p:cNvSpPr txBox="1"/>
          <p:nvPr/>
        </p:nvSpPr>
        <p:spPr>
          <a:xfrm>
            <a:off x="1017140" y="1406630"/>
            <a:ext cx="9945386" cy="46166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pl-PL" sz="2400" b="1" u="sng" dirty="0"/>
              <a:t>Grupa ekspertów do spraw zagrożeń epizootycznych w składzie:</a:t>
            </a:r>
          </a:p>
          <a:p>
            <a:r>
              <a:rPr lang="pl-PL" dirty="0"/>
              <a:t>1) Szef Grupy – Podkarpacki Wojewódzki Lekarz Weterynarii z/s w Krośnie ;</a:t>
            </a:r>
          </a:p>
          <a:p>
            <a:r>
              <a:rPr lang="pl-PL" dirty="0"/>
              <a:t>2) Zastępca Szefa Grupy – Graniczny Lekarz Weterynarii w Korczowej;</a:t>
            </a:r>
          </a:p>
          <a:p>
            <a:r>
              <a:rPr lang="pl-PL" dirty="0"/>
              <a:t>3) Zastępca Szefa Grupy – Dyrektor Wydziału Środowiska i Rolnictwa PUW w Rzeszowie;</a:t>
            </a:r>
          </a:p>
          <a:p>
            <a:r>
              <a:rPr lang="pl-PL" dirty="0"/>
              <a:t>4) Podkarpacki Państwowy Wojewódzki Inspektor Sanitarny;</a:t>
            </a:r>
          </a:p>
          <a:p>
            <a:r>
              <a:rPr lang="pl-PL" dirty="0"/>
              <a:t>5) Podkarpacki Wojewódzki Inspektor Ochrony Środowiska;</a:t>
            </a:r>
          </a:p>
          <a:p>
            <a:r>
              <a:rPr lang="pl-PL" dirty="0"/>
              <a:t>6) Komendant Wojewódzki Policji w Rzeszowie;</a:t>
            </a:r>
          </a:p>
          <a:p>
            <a:r>
              <a:rPr lang="pl-PL" dirty="0"/>
              <a:t>7) Podkarpacki Komendant Wojewódzki Państwowej Straży Pożarnej;</a:t>
            </a:r>
          </a:p>
          <a:p>
            <a:r>
              <a:rPr lang="pl-PL" dirty="0"/>
              <a:t>8) Przedstawiciel Urzędu Marszałkowskiego Województwa Podkarpackiego;</a:t>
            </a:r>
          </a:p>
          <a:p>
            <a:r>
              <a:rPr lang="pl-PL" dirty="0"/>
              <a:t>9) Regionalny Dyrektor Ochrony Środowiska w Rzeszowie;</a:t>
            </a:r>
          </a:p>
          <a:p>
            <a:r>
              <a:rPr lang="pl-PL" dirty="0"/>
              <a:t>10) Dyrektor Podkarpackiego Zarządu Dróg Wojewódzkich w Rzeszowie;</a:t>
            </a:r>
          </a:p>
          <a:p>
            <a:r>
              <a:rPr lang="pl-PL" dirty="0"/>
              <a:t>11) Dyrektor Oddziału Generalnej Dyrekcji Dróg Krajowych i Autostrad w Rzeszowie;</a:t>
            </a:r>
          </a:p>
          <a:p>
            <a:r>
              <a:rPr lang="pl-PL" dirty="0"/>
              <a:t>12) Przedstawiciel Podkarpackiego Urzędu Celno-Skarbowego w Przemyślu;</a:t>
            </a:r>
          </a:p>
          <a:p>
            <a:r>
              <a:rPr lang="pl-PL" dirty="0"/>
              <a:t>13) Przedstawiciel Izby Administracji Skarbowej w Rzeszowie;</a:t>
            </a:r>
          </a:p>
          <a:p>
            <a:r>
              <a:rPr lang="pl-PL" dirty="0"/>
              <a:t>14) Dyrektor Zakładu Obsługi Przejść Granicznych w Korczowej;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0070019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4B67390-A6AB-397C-8D09-8860C24DD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Grupy eksperckie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35D47973-EE1F-90A4-C4CE-7E54DE5FC7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8877"/>
            <a:ext cx="780926" cy="773381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DB4D7E20-0E39-0B34-BDE7-121E25DEB6BA}"/>
              </a:ext>
            </a:extLst>
          </p:cNvPr>
          <p:cNvSpPr txBox="1"/>
          <p:nvPr/>
        </p:nvSpPr>
        <p:spPr>
          <a:xfrm>
            <a:off x="996591" y="1488823"/>
            <a:ext cx="9945386" cy="267765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pl-PL" sz="2400" b="1" u="sng" dirty="0"/>
              <a:t>Grupa ekspertów do spraw zagrożeń epizootycznych w składzie:</a:t>
            </a:r>
          </a:p>
          <a:p>
            <a:r>
              <a:rPr lang="pl-PL" dirty="0"/>
              <a:t>15) Przedstawiciel Regionalnej Dyrekcji Lasów Państwowych w Krośnie;</a:t>
            </a:r>
          </a:p>
          <a:p>
            <a:r>
              <a:rPr lang="pl-PL" dirty="0"/>
              <a:t>16) Przedstawiciel Regionalnej Dyrekcji Lasów Państwowych w Krakowie;</a:t>
            </a:r>
          </a:p>
          <a:p>
            <a:r>
              <a:rPr lang="pl-PL" dirty="0"/>
              <a:t>17) Przedstawiciel Regionalnej Dyrekcji Lasów Państwowych w Lublinie;</a:t>
            </a:r>
          </a:p>
          <a:p>
            <a:r>
              <a:rPr lang="pl-PL" dirty="0"/>
              <a:t>18) Przewodniczący Zarządu Okręgowego PZŁ w Rzeszowie;</a:t>
            </a:r>
          </a:p>
          <a:p>
            <a:r>
              <a:rPr lang="pl-PL" dirty="0"/>
              <a:t>19) Przewodniczący Zarządu Okręgowego PZŁ w Tarnobrzegu;</a:t>
            </a:r>
          </a:p>
          <a:p>
            <a:r>
              <a:rPr lang="pl-PL" dirty="0"/>
              <a:t>20) Przewodniczący Zarządu Okręgowego PZŁ w Tarnowie;</a:t>
            </a:r>
          </a:p>
          <a:p>
            <a:r>
              <a:rPr lang="pl-PL" dirty="0"/>
              <a:t>21) Przewodniczący Zarządu Okręgowego PZŁ w Przemyślu;</a:t>
            </a:r>
          </a:p>
          <a:p>
            <a:r>
              <a:rPr lang="pl-PL" dirty="0"/>
              <a:t>22) Przewodniczący Zarządu Okręgowego PZŁ w Krośnie.</a:t>
            </a:r>
          </a:p>
        </p:txBody>
      </p:sp>
    </p:spTree>
    <p:extLst>
      <p:ext uri="{BB962C8B-B14F-4D97-AF65-F5344CB8AC3E}">
        <p14:creationId xmlns:p14="http://schemas.microsoft.com/office/powerpoint/2010/main" val="10341124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4B67390-A6AB-397C-8D09-8860C24DD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WZZK – główne zadania?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35D47973-EE1F-90A4-C4CE-7E54DE5FC7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8877"/>
            <a:ext cx="780926" cy="773381"/>
          </a:xfrm>
          <a:prstGeom prst="rect">
            <a:avLst/>
          </a:prstGeom>
        </p:spPr>
      </p:pic>
      <p:sp>
        <p:nvSpPr>
          <p:cNvPr id="5" name="Prostokąt: zagięty narożnik 1">
            <a:extLst>
              <a:ext uri="{FF2B5EF4-FFF2-40B4-BE49-F238E27FC236}">
                <a16:creationId xmlns:a16="http://schemas.microsoft.com/office/drawing/2014/main" id="{B7440CD4-B978-A298-50D8-126AA40F5C91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780924" y="1454775"/>
            <a:ext cx="10515600" cy="2177974"/>
          </a:xfrm>
          <a:prstGeom prst="foldedCorner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0000" lvl="0" indent="-36000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pl-PL" altLang="pl-PL" sz="1800" dirty="0">
              <a:solidFill>
                <a:schemeClr val="tx1"/>
              </a:solidFill>
            </a:endParaRPr>
          </a:p>
          <a:p>
            <a:pPr marL="360000" lvl="0" indent="-36000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l-PL" altLang="pl-PL" sz="1800" dirty="0">
                <a:solidFill>
                  <a:schemeClr val="tx1"/>
                </a:solidFill>
              </a:rPr>
              <a:t>Ocena występujących i potencjalnych zagrożeń mogących mieć wpływ </a:t>
            </a:r>
            <a:br>
              <a:rPr lang="pl-PL" altLang="pl-PL" sz="1800" dirty="0">
                <a:solidFill>
                  <a:schemeClr val="tx1"/>
                </a:solidFill>
              </a:rPr>
            </a:br>
            <a:r>
              <a:rPr lang="pl-PL" altLang="pl-PL" sz="1800" dirty="0">
                <a:solidFill>
                  <a:schemeClr val="tx1"/>
                </a:solidFill>
              </a:rPr>
              <a:t>na bezpieczeństwo publiczne i prognozowanie tych zagrożeń;</a:t>
            </a:r>
          </a:p>
          <a:p>
            <a:pPr marL="360000" lvl="0" indent="-36000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l-PL" altLang="pl-PL" sz="1800" dirty="0">
                <a:solidFill>
                  <a:schemeClr val="tx1"/>
                </a:solidFill>
              </a:rPr>
              <a:t>Przygotowywanie propozycji działań i przedstawianie wojewodzie wniosków dotyczących wykonania, zmiany lub zaniechania działań ujętych w wojewódzkim planie zarządzania kryzysowego;</a:t>
            </a:r>
          </a:p>
          <a:p>
            <a:pPr marL="360000" lvl="0" indent="-36000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l-PL" altLang="pl-PL" sz="1800" dirty="0">
                <a:solidFill>
                  <a:schemeClr val="tx1"/>
                </a:solidFill>
              </a:rPr>
              <a:t>Przekazywanie do wiadomości publicznej informacji związanych z zagrożeniami;</a:t>
            </a:r>
          </a:p>
          <a:p>
            <a:pPr marL="360000" lvl="0" indent="-36000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l-PL" altLang="pl-PL" sz="1800" dirty="0">
                <a:solidFill>
                  <a:schemeClr val="tx1"/>
                </a:solidFill>
              </a:rPr>
              <a:t>Opiniowanie wojewódzkiego planu zarządzania kryzysowego.</a:t>
            </a:r>
          </a:p>
        </p:txBody>
      </p:sp>
      <p:sp>
        <p:nvSpPr>
          <p:cNvPr id="3" name="Prostokąt: zagięty narożnik 1">
            <a:extLst>
              <a:ext uri="{FF2B5EF4-FFF2-40B4-BE49-F238E27FC236}">
                <a16:creationId xmlns:a16="http://schemas.microsoft.com/office/drawing/2014/main" id="{7D6D154E-B09D-3CD7-0E1A-982484D6F7BF}"/>
              </a:ext>
            </a:extLst>
          </p:cNvPr>
          <p:cNvSpPr txBox="1">
            <a:spLocks/>
          </p:cNvSpPr>
          <p:nvPr/>
        </p:nvSpPr>
        <p:spPr>
          <a:xfrm>
            <a:off x="838200" y="4109663"/>
            <a:ext cx="10515600" cy="2177973"/>
          </a:xfrm>
          <a:prstGeom prst="foldedCorner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pl-PL" altLang="pl-PL" sz="1800" dirty="0">
              <a:solidFill>
                <a:schemeClr val="tx1"/>
              </a:solidFill>
            </a:endParaRPr>
          </a:p>
          <a:p>
            <a:pPr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l-PL" altLang="pl-PL" sz="1800" dirty="0">
                <a:solidFill>
                  <a:schemeClr val="tx1"/>
                </a:solidFill>
              </a:rPr>
              <a:t>Członkowie Zespołu realizują zadania i obowiązki wynikające z siatki bezpieczeństwa Wojewódzkiego Planu Zarządzania Kryzysowego.</a:t>
            </a:r>
          </a:p>
          <a:p>
            <a:pPr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l-PL" altLang="pl-PL" sz="1800" dirty="0">
                <a:solidFill>
                  <a:schemeClr val="tx1"/>
                </a:solidFill>
              </a:rPr>
              <a:t> </a:t>
            </a:r>
            <a:r>
              <a:rPr lang="pl-PL" altLang="pl-PL" sz="1800" dirty="0">
                <a:solidFill>
                  <a:srgbClr val="FF0000"/>
                </a:solidFill>
              </a:rPr>
              <a:t>Realizacja</a:t>
            </a:r>
            <a:r>
              <a:rPr lang="pl-PL" altLang="pl-PL" sz="1800" dirty="0">
                <a:solidFill>
                  <a:schemeClr val="tx1"/>
                </a:solidFill>
              </a:rPr>
              <a:t> statutowych </a:t>
            </a:r>
            <a:r>
              <a:rPr lang="pl-PL" altLang="pl-PL" sz="1800" dirty="0">
                <a:solidFill>
                  <a:srgbClr val="FF0000"/>
                </a:solidFill>
              </a:rPr>
              <a:t>zadań</a:t>
            </a:r>
            <a:r>
              <a:rPr lang="pl-PL" altLang="pl-PL" sz="1800" dirty="0">
                <a:solidFill>
                  <a:schemeClr val="tx1"/>
                </a:solidFill>
              </a:rPr>
              <a:t> przez członków Zespołu </a:t>
            </a:r>
            <a:r>
              <a:rPr lang="pl-PL" altLang="pl-PL" sz="1800" dirty="0">
                <a:solidFill>
                  <a:srgbClr val="FF0000"/>
                </a:solidFill>
              </a:rPr>
              <a:t>ma zapewnić efektywne współdziałanie wszystkich jednostek organizacyjnych </a:t>
            </a:r>
            <a:r>
              <a:rPr lang="pl-PL" altLang="pl-PL" sz="1800" dirty="0">
                <a:solidFill>
                  <a:schemeClr val="tx1"/>
                </a:solidFill>
              </a:rPr>
              <a:t>w zakresie zapobiegania, reagowania w sytuacjach kryzysowych, klęski żywiołowej, a także zapewnić współdziałanie z siłami i środkami innych województw, siłami centralnego podporządkowania oraz innych podmiotów i jednostek organizacyjnych</a:t>
            </a:r>
          </a:p>
        </p:txBody>
      </p:sp>
    </p:spTree>
    <p:extLst>
      <p:ext uri="{BB962C8B-B14F-4D97-AF65-F5344CB8AC3E}">
        <p14:creationId xmlns:p14="http://schemas.microsoft.com/office/powerpoint/2010/main" val="36360247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499A924-7E6E-8015-CD30-C3E696C7E6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Sytuacja kryzysowa - ?</a:t>
            </a:r>
          </a:p>
        </p:txBody>
      </p:sp>
      <p:sp>
        <p:nvSpPr>
          <p:cNvPr id="4" name="Prostokąt: zagięty narożnik 1">
            <a:extLst>
              <a:ext uri="{FF2B5EF4-FFF2-40B4-BE49-F238E27FC236}">
                <a16:creationId xmlns:a16="http://schemas.microsoft.com/office/drawing/2014/main" id="{DCC0ED9B-6679-95C7-31AE-372EA699D4EC}"/>
              </a:ext>
            </a:extLst>
          </p:cNvPr>
          <p:cNvSpPr txBox="1">
            <a:spLocks/>
          </p:cNvSpPr>
          <p:nvPr/>
        </p:nvSpPr>
        <p:spPr>
          <a:xfrm>
            <a:off x="710201" y="1799596"/>
            <a:ext cx="10771598" cy="2993079"/>
          </a:xfrm>
          <a:prstGeom prst="foldedCorner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2400" dirty="0">
                <a:solidFill>
                  <a:srgbClr val="FFFF00"/>
                </a:solidFill>
              </a:rPr>
              <a:t>stan wpływający negatywnie na poziom bezpieczeństwa ludzi, mienia w znacznych rozmiarach lub środowiska, wywołujący znaczne ograniczenia w działaniu właściwych organów administracji publicznej ze względu na nieadekwatność posiadanych sił i środków.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AF1F733A-983B-AC1F-5F61-C35E50BF08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7285" y="3822612"/>
            <a:ext cx="3014514" cy="2919687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B6EA2900-6807-6F81-02C4-2A6EB6FF44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" y="8877"/>
            <a:ext cx="780926" cy="773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5696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96B9C3E-DCAC-02CC-C50A-2EBEE6B64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ZARZĄDZANIE KRYZYSOWE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0F6851A9-B394-E14E-8036-6555303162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9376" y="1555947"/>
            <a:ext cx="4613096" cy="4470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61134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7B6D201-25F3-9F9B-9C73-070BCDB4E8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Dokumenty wspierające pracę WZZK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926CBFB-D11F-CCB6-649C-4976D83618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51398"/>
            <a:ext cx="10515600" cy="5116530"/>
          </a:xfr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>
            <a:normAutofit fontScale="55000" lnSpcReduction="20000"/>
          </a:bodyPr>
          <a:lstStyle/>
          <a:p>
            <a:pPr marL="360000" indent="-3600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l-PL" dirty="0">
                <a:highlight>
                  <a:srgbClr val="FFFF00"/>
                </a:highlight>
              </a:rPr>
              <a:t>Wojewódzki Plan Zarządzania Kryzysowego</a:t>
            </a:r>
            <a:r>
              <a:rPr lang="pl-PL" dirty="0"/>
              <a:t>; </a:t>
            </a:r>
          </a:p>
          <a:p>
            <a:pPr marL="360000" indent="-3600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l-PL" dirty="0"/>
              <a:t>Wojewódzki plan operacyjny ochrony przed powodzią;</a:t>
            </a:r>
          </a:p>
          <a:p>
            <a:pPr marL="360000" indent="-3600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l-PL" dirty="0"/>
              <a:t>Wojewódzki plan postępowania awaryjnego na wypadek wystąpienia zdarzenia radiacyjnego;</a:t>
            </a:r>
          </a:p>
          <a:p>
            <a:pPr marL="360000" indent="-3600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l-PL" dirty="0"/>
              <a:t>Plan Ratowniczy Województwa Podkarpackiego;</a:t>
            </a:r>
          </a:p>
          <a:p>
            <a:pPr marL="360000" indent="-3600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l-PL" dirty="0"/>
              <a:t>Plan działania systemu PRM dla województwa podkarpackiego;</a:t>
            </a:r>
          </a:p>
          <a:p>
            <a:pPr marL="360000" indent="-3600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l-PL" dirty="0">
                <a:solidFill>
                  <a:srgbClr val="FF0000"/>
                </a:solidFill>
                <a:highlight>
                  <a:srgbClr val="FFFF00"/>
                </a:highlight>
              </a:rPr>
              <a:t>Wojewódzki Plan Obrony Cywilnej;</a:t>
            </a:r>
          </a:p>
          <a:p>
            <a:pPr marL="360000" indent="-3600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l-PL" dirty="0"/>
              <a:t>Plan operacyjny funkcjonowania województwa w warunkach zewnętrznego zagrożenia bezpieczeństwa państwa i w czasie wojny;</a:t>
            </a:r>
          </a:p>
          <a:p>
            <a:pPr marL="360000" indent="-3600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l-PL" dirty="0"/>
              <a:t>Wojewódzki plan działania na wypadek wystąpienia epidemii;</a:t>
            </a:r>
          </a:p>
          <a:p>
            <a:pPr marL="360000" indent="-3600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l-PL" dirty="0"/>
              <a:t>Program ochrony powietrza dla strefy podkarpackiej wraz z Planem Działań Krótkoterminowych;</a:t>
            </a:r>
          </a:p>
          <a:p>
            <a:pPr marL="360000" indent="-3600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l-PL" dirty="0"/>
              <a:t>Plany/dokumenty branżowe podmiotów wskazanych w </a:t>
            </a:r>
            <a:r>
              <a:rPr lang="pl-PL" dirty="0">
                <a:solidFill>
                  <a:srgbClr val="FF0000"/>
                </a:solidFill>
                <a:highlight>
                  <a:srgbClr val="FFFF00"/>
                </a:highlight>
              </a:rPr>
              <a:t>siatce bezpieczeństwa </a:t>
            </a:r>
            <a:r>
              <a:rPr lang="pl-PL" dirty="0"/>
              <a:t>Wojewódzkiego Planu Zarządzania Kryzysowego.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27160227-4BD8-32FB-0B00-4EF72F250D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8877"/>
            <a:ext cx="780926" cy="773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579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4B67390-A6AB-397C-8D09-8860C24DD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Plan Zarządzania Kryzysowego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2A203577-C18E-0E8A-5718-9AE6420757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04818" y="1361683"/>
            <a:ext cx="9503595" cy="5323343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35D47973-EE1F-90A4-C4CE-7E54DE5FC7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" y="8877"/>
            <a:ext cx="780926" cy="773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4456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4B67390-A6AB-397C-8D09-8860C24DD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Plan Zarządzania Kryzysowego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35D47973-EE1F-90A4-C4CE-7E54DE5FC7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8877"/>
            <a:ext cx="780926" cy="773381"/>
          </a:xfrm>
          <a:prstGeom prst="rect">
            <a:avLst/>
          </a:prstGeom>
        </p:spPr>
      </p:pic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id="{13787301-89FB-45EF-EAB5-C5B9F5F073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55121" y="1476492"/>
            <a:ext cx="9532744" cy="5129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0662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4B67390-A6AB-397C-8D09-8860C24DD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9476"/>
            <a:ext cx="10515600" cy="1325563"/>
          </a:xfrm>
        </p:spPr>
        <p:txBody>
          <a:bodyPr/>
          <a:lstStyle/>
          <a:p>
            <a:r>
              <a:rPr lang="pl-PL" dirty="0"/>
              <a:t>WCZK - zadania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99F58DA-B72E-F630-6FCA-B8304A44F3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0924" y="1177030"/>
            <a:ext cx="11264758" cy="5561494"/>
          </a:xfrm>
          <a:solidFill>
            <a:schemeClr val="bg2">
              <a:lumMod val="90000"/>
            </a:schemeClr>
          </a:solidFill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pl-PL" sz="2000" dirty="0"/>
              <a:t>Pełnienie całodobowego dyżuru w celu zapewnienia przepływu informacji na potrzeby zarządzania kryzysowego;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2000" dirty="0"/>
              <a:t>Współdziałanie z centrami zarządzania kryzysowego organów administracji publicznej, w tym z Rządowym Centrum Bezpieczeństwa;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2000" dirty="0"/>
              <a:t>Nadzór nad funkcjonowaniem systemu wykrywania i alarmowania oraz systemu wczesnego ostrzegania ludności;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2000" dirty="0"/>
              <a:t>Współpraca z podmiotami realizującymi monitoring środowiska;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2000" dirty="0"/>
              <a:t>Współdziałanie z podmiotami prowadzącymi akcje ratownicze, poszukiwawcze i humanitarne;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2000" dirty="0"/>
              <a:t>Współpraca z podmiotami realizującymi zadania w zakresie ochrony infrastruktury krytycznej;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2000" dirty="0"/>
              <a:t>Dokumentowanie działań podejmowanych przez centrum;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2000" dirty="0"/>
              <a:t>Realizacja zadań stałego dyżuru na potrzeby podwyższania gotowości obronnej państwa;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2000" dirty="0"/>
              <a:t>Planowanie cywilne, w tym m.in. opracowanie:</a:t>
            </a:r>
          </a:p>
          <a:p>
            <a:r>
              <a:rPr lang="pl-PL" sz="2000" i="1" dirty="0"/>
              <a:t>Wojewódzkiego Planu Zarządzania Kryzysowego,</a:t>
            </a:r>
          </a:p>
          <a:p>
            <a:r>
              <a:rPr lang="pl-PL" sz="2000" i="1" dirty="0"/>
              <a:t>Planu operacyjnego ochrony przed powodzią.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35D47973-EE1F-90A4-C4CE-7E54DE5FC7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8877"/>
            <a:ext cx="780926" cy="773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092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4B67390-A6AB-397C-8D09-8860C24DD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Wojewoda – rola w ZK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C328ABDA-4121-5951-DDA4-135AC31A4C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92444" y="1626475"/>
            <a:ext cx="4276314" cy="4351338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35D47973-EE1F-90A4-C4CE-7E54DE5FC7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" y="8877"/>
            <a:ext cx="780926" cy="773381"/>
          </a:xfrm>
          <a:prstGeom prst="rect">
            <a:avLst/>
          </a:prstGeom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8A054A2A-F2FE-7667-3443-C0DBF7B88862}"/>
              </a:ext>
            </a:extLst>
          </p:cNvPr>
          <p:cNvSpPr/>
          <p:nvPr/>
        </p:nvSpPr>
        <p:spPr>
          <a:xfrm>
            <a:off x="5702159" y="2368783"/>
            <a:ext cx="5763801" cy="2677656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pl-PL" sz="2400" i="1" dirty="0">
                <a:solidFill>
                  <a:prstClr val="black"/>
                </a:solidFill>
              </a:rPr>
              <a:t>Zapewnienie sprawnego systemu zarządzania bezpieczeństwem na poziomie wojewódzkim, </a:t>
            </a:r>
            <a:br>
              <a:rPr lang="pl-PL" sz="2400" i="1" dirty="0">
                <a:solidFill>
                  <a:prstClr val="black"/>
                </a:solidFill>
              </a:rPr>
            </a:br>
            <a:r>
              <a:rPr lang="pl-PL" sz="2400" i="1" dirty="0">
                <a:solidFill>
                  <a:prstClr val="black"/>
                </a:solidFill>
              </a:rPr>
              <a:t>w tym kierowanie działaniami związanymi </a:t>
            </a:r>
            <a:br>
              <a:rPr lang="pl-PL" sz="2400" i="1" dirty="0">
                <a:solidFill>
                  <a:prstClr val="black"/>
                </a:solidFill>
              </a:rPr>
            </a:br>
            <a:r>
              <a:rPr lang="pl-PL" sz="2400" i="1" dirty="0">
                <a:solidFill>
                  <a:prstClr val="black"/>
                </a:solidFill>
              </a:rPr>
              <a:t>z monitorowaniem, planowaniem, reagowaniem i usuwaniem skutków zagrożeń na terenie województwa jest zadaniem Wojewody. </a:t>
            </a:r>
          </a:p>
          <a:p>
            <a:pPr indent="361950" algn="just"/>
            <a:endParaRPr lang="pl-PL" sz="2400" i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7452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E61D316-A378-129C-ED6A-C185BBA272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600" dirty="0"/>
              <a:t>Warunki sprawnego zarządzania bezpieczeństwem</a:t>
            </a:r>
          </a:p>
        </p:txBody>
      </p:sp>
      <p:graphicFrame>
        <p:nvGraphicFramePr>
          <p:cNvPr id="4" name="Symbol zastępczy zawartości 3">
            <a:extLst>
              <a:ext uri="{FF2B5EF4-FFF2-40B4-BE49-F238E27FC236}">
                <a16:creationId xmlns:a16="http://schemas.microsoft.com/office/drawing/2014/main" id="{C59F0E67-A798-1A43-E328-447C8224046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28681251"/>
              </p:ext>
            </p:extLst>
          </p:nvPr>
        </p:nvGraphicFramePr>
        <p:xfrm>
          <a:off x="838200" y="1825624"/>
          <a:ext cx="10515600" cy="48114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Obraz 4">
            <a:extLst>
              <a:ext uri="{FF2B5EF4-FFF2-40B4-BE49-F238E27FC236}">
                <a16:creationId xmlns:a16="http://schemas.microsoft.com/office/drawing/2014/main" id="{3DF3F18A-6938-87C7-BDEF-1DBABFB73B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" y="8877"/>
            <a:ext cx="780926" cy="773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7149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35D47973-EE1F-90A4-C4CE-7E54DE5FC7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8877"/>
            <a:ext cx="780926" cy="773381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ED2D5B8E-9492-0211-5DCA-325C9E40682D}"/>
              </a:ext>
            </a:extLst>
          </p:cNvPr>
          <p:cNvSpPr txBox="1"/>
          <p:nvPr/>
        </p:nvSpPr>
        <p:spPr>
          <a:xfrm>
            <a:off x="2800350" y="2128035"/>
            <a:ext cx="65913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6600" b="1" dirty="0"/>
              <a:t>Dziękuję za uwagę</a:t>
            </a:r>
          </a:p>
        </p:txBody>
      </p:sp>
    </p:spTree>
    <p:extLst>
      <p:ext uri="{BB962C8B-B14F-4D97-AF65-F5344CB8AC3E}">
        <p14:creationId xmlns:p14="http://schemas.microsoft.com/office/powerpoint/2010/main" val="19810985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39A70ED-81FD-07C7-64E8-D3B3BC0AD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Bezpieczeństwo - ?</a:t>
            </a:r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A1DC09E5-D2DB-006E-F597-63A01C04F4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73488" y="1825625"/>
            <a:ext cx="7045023" cy="4351338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831EC6AE-A9EF-777D-0AA1-D45A4345DE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" y="8877"/>
            <a:ext cx="780926" cy="773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8122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4076544-29DD-D193-A6B5-3D34CC5BA5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Bezpieczeństwo - ?</a:t>
            </a:r>
          </a:p>
        </p:txBody>
      </p:sp>
      <p:sp>
        <p:nvSpPr>
          <p:cNvPr id="4" name="Prostokąt: zagięty narożnik 1">
            <a:extLst>
              <a:ext uri="{FF2B5EF4-FFF2-40B4-BE49-F238E27FC236}">
                <a16:creationId xmlns:a16="http://schemas.microsoft.com/office/drawing/2014/main" id="{2CB5CD6C-70E6-02E2-F9B6-67B2F136FD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foldedCorner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lv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l-PL" sz="3600" dirty="0"/>
              <a:t>Czym jest bezpieczeństwo? </a:t>
            </a:r>
          </a:p>
          <a:p>
            <a:pPr lv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l-PL" sz="3600" dirty="0"/>
              <a:t>Co wchodzi w zakres tego pojęcia?, </a:t>
            </a:r>
          </a:p>
          <a:p>
            <a:pPr lv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l-PL" sz="3600" dirty="0"/>
              <a:t>Jak je zapewnić?</a:t>
            </a:r>
          </a:p>
          <a:p>
            <a:pPr lv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l-PL" sz="3600" dirty="0"/>
              <a:t>Jakie czynniki determinują ten proces?</a:t>
            </a:r>
          </a:p>
          <a:p>
            <a:pPr lv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l-PL" sz="3600" dirty="0"/>
              <a:t>Jaką rolę w tym procesie spełnia człowiek?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3C46F357-699F-225C-F245-1C083C8DF9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" y="8877"/>
            <a:ext cx="780926" cy="773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108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78094D0-53FF-9087-DA28-B416A6E5C0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Bezpieczeństwo - ?</a:t>
            </a:r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DCE10471-0C71-48AD-3355-2D5B5BC7D6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396345" y="1769298"/>
            <a:ext cx="7364264" cy="4202181"/>
          </a:xfrm>
          <a:prstGeom prst="rect">
            <a:avLst/>
          </a:prstGeom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20243226-22F0-3E0A-4AB7-7D06B311486F}"/>
              </a:ext>
            </a:extLst>
          </p:cNvPr>
          <p:cNvSpPr/>
          <p:nvPr/>
        </p:nvSpPr>
        <p:spPr>
          <a:xfrm>
            <a:off x="911275" y="6497561"/>
            <a:ext cx="1033440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400" dirty="0"/>
              <a:t>C. Rutkowski, </a:t>
            </a:r>
            <a:r>
              <a:rPr lang="pl-PL" sz="1400" i="1" dirty="0"/>
              <a:t>Podstawy nauk o bezpieczeństwie z elementami naukoznawstwa,</a:t>
            </a:r>
            <a:r>
              <a:rPr lang="pl-PL" sz="1400" dirty="0"/>
              <a:t> SGSP, Warszawa 2018, s. 107–151.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D6D444EE-42BD-715D-C4AB-95F7393271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" y="8877"/>
            <a:ext cx="780926" cy="773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7041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5933C23-617A-6B50-77DA-A0D89890F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Bezpieczeństwo - ?</a:t>
            </a:r>
          </a:p>
        </p:txBody>
      </p:sp>
      <p:sp>
        <p:nvSpPr>
          <p:cNvPr id="5" name="Prostokąt: zagięty narożnik 1">
            <a:extLst>
              <a:ext uri="{FF2B5EF4-FFF2-40B4-BE49-F238E27FC236}">
                <a16:creationId xmlns:a16="http://schemas.microsoft.com/office/drawing/2014/main" id="{312EBD34-5058-020F-BC41-C4BA961721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248364"/>
            <a:ext cx="10515600" cy="2378467"/>
          </a:xfrm>
          <a:prstGeom prst="foldedCorner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marL="0" indent="0" algn="ctr">
              <a:buNone/>
            </a:pPr>
            <a:r>
              <a:rPr lang="pl-PL" sz="2400" dirty="0">
                <a:solidFill>
                  <a:srgbClr val="FFFF00"/>
                </a:solidFill>
              </a:rPr>
              <a:t>W badaniach stosunków międzynarodowych</a:t>
            </a:r>
            <a:br>
              <a:rPr lang="pl-PL" sz="2400" dirty="0"/>
            </a:br>
            <a:endParaRPr lang="pl-PL" sz="2400" dirty="0"/>
          </a:p>
          <a:p>
            <a:pPr marL="0" indent="0" algn="ctr">
              <a:buNone/>
            </a:pPr>
            <a:r>
              <a:rPr lang="pl-PL" sz="2400" dirty="0"/>
              <a:t>stan kontroli nad tym, </a:t>
            </a:r>
            <a:br>
              <a:rPr lang="pl-PL" sz="2400" dirty="0"/>
            </a:br>
            <a:r>
              <a:rPr lang="pl-PL" sz="2400" dirty="0">
                <a:solidFill>
                  <a:srgbClr val="FFC000"/>
                </a:solidFill>
              </a:rPr>
              <a:t>co zagraża szczególnie cenionym przez uczestników tych stosunków wartościom</a:t>
            </a:r>
          </a:p>
        </p:txBody>
      </p:sp>
      <p:sp>
        <p:nvSpPr>
          <p:cNvPr id="6" name="Prostokąt: zagięty narożnik 1">
            <a:extLst>
              <a:ext uri="{FF2B5EF4-FFF2-40B4-BE49-F238E27FC236}">
                <a16:creationId xmlns:a16="http://schemas.microsoft.com/office/drawing/2014/main" id="{2BE8FC2C-0728-7D43-41C8-DD500FE1451C}"/>
              </a:ext>
            </a:extLst>
          </p:cNvPr>
          <p:cNvSpPr/>
          <p:nvPr/>
        </p:nvSpPr>
        <p:spPr>
          <a:xfrm>
            <a:off x="838200" y="1448656"/>
            <a:ext cx="10515600" cy="2517169"/>
          </a:xfrm>
          <a:prstGeom prst="foldedCorner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br>
              <a:rPr lang="pl-PL" sz="2400" dirty="0"/>
            </a:br>
            <a:r>
              <a:rPr lang="pl-PL" sz="2400" dirty="0">
                <a:solidFill>
                  <a:srgbClr val="FFFF00"/>
                </a:solidFill>
              </a:rPr>
              <a:t>W teorii nauk o bezpieczeństwie</a:t>
            </a:r>
          </a:p>
          <a:p>
            <a:pPr algn="ctr"/>
            <a:endParaRPr lang="pl-PL" sz="2400" dirty="0"/>
          </a:p>
          <a:p>
            <a:pPr algn="ctr"/>
            <a:r>
              <a:rPr lang="pl-PL" sz="2400" dirty="0"/>
              <a:t>celowe, złożone i zorganizowane postępowanie </a:t>
            </a:r>
          </a:p>
          <a:p>
            <a:pPr algn="ctr"/>
            <a:r>
              <a:rPr lang="pl-PL" sz="2400" dirty="0"/>
              <a:t>charakteryzujące się wprowadzaniem następujących po sobie i powiązanych przyczynowo określonych zmian, przejawiających się </a:t>
            </a:r>
            <a:r>
              <a:rPr lang="pl-PL" sz="2400" dirty="0">
                <a:solidFill>
                  <a:srgbClr val="FFC000"/>
                </a:solidFill>
              </a:rPr>
              <a:t>akceptowalnym poziomem ochrony życia i zdrowia ludzi oraz dóbr niezbędnych do ich egzystencji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8B681193-E082-B330-CF2E-2FEF1BBCA5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" y="8877"/>
            <a:ext cx="780926" cy="773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1050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3BAD94B-F7B7-A435-BD7F-AA68D3A459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Bezpieczeństwo - ?</a:t>
            </a:r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6738124D-154D-3387-B5F8-5B19C3B308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08083" y="1690688"/>
            <a:ext cx="10109183" cy="3970373"/>
          </a:xfrm>
          <a:prstGeom prst="rect">
            <a:avLst/>
          </a:prstGeom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id="{15AB2FFE-B040-19FF-A526-4620F8F1CAFA}"/>
              </a:ext>
            </a:extLst>
          </p:cNvPr>
          <p:cNvSpPr/>
          <p:nvPr/>
        </p:nvSpPr>
        <p:spPr>
          <a:xfrm>
            <a:off x="361950" y="6396335"/>
            <a:ext cx="116014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dirty="0"/>
              <a:t>P.D. Williams, </a:t>
            </a:r>
            <a:r>
              <a:rPr lang="pl-PL" i="1" dirty="0"/>
              <a:t>Studia bezpieczeństwa,</a:t>
            </a:r>
            <a:r>
              <a:rPr lang="pl-PL" dirty="0"/>
              <a:t> Wydawnictwo Uniwersytetu Jagiellońskiego, Kraków 2012, s.1.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F897D2F7-2782-4F36-2AF3-457A92CCF6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" y="8877"/>
            <a:ext cx="780926" cy="773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956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0A8A050-85D3-F698-46B4-D9E1F3490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Bezpieczeństwo - ?</a:t>
            </a:r>
          </a:p>
        </p:txBody>
      </p:sp>
      <p:sp>
        <p:nvSpPr>
          <p:cNvPr id="7" name="Prostokąt: zagięty narożnik 1">
            <a:extLst>
              <a:ext uri="{FF2B5EF4-FFF2-40B4-BE49-F238E27FC236}">
                <a16:creationId xmlns:a16="http://schemas.microsoft.com/office/drawing/2014/main" id="{F9CC637E-6DE4-B048-B683-785770409BA1}"/>
              </a:ext>
            </a:extLst>
          </p:cNvPr>
          <p:cNvSpPr txBox="1">
            <a:spLocks/>
          </p:cNvSpPr>
          <p:nvPr/>
        </p:nvSpPr>
        <p:spPr>
          <a:xfrm>
            <a:off x="838200" y="2050284"/>
            <a:ext cx="10515600" cy="3312826"/>
          </a:xfrm>
          <a:prstGeom prst="foldedCorner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2400" dirty="0"/>
              <a:t>definiowane w klasycznym ujęciu jako </a:t>
            </a:r>
            <a:r>
              <a:rPr lang="pl-PL" sz="2400" b="1" dirty="0">
                <a:solidFill>
                  <a:srgbClr val="FFFF00"/>
                </a:solidFill>
              </a:rPr>
              <a:t>stan wolności od zagrożeń dla podmiotu</a:t>
            </a:r>
            <a:r>
              <a:rPr lang="pl-PL" sz="2400" dirty="0"/>
              <a:t>, (człowiek/społeczność) stanowi jedną z: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2400" dirty="0"/>
              <a:t> </a:t>
            </a:r>
            <a:r>
              <a:rPr lang="pl-PL" sz="2400" i="1" dirty="0"/>
              <a:t>„najważniejszych cech otoczenia człowieka, swoisty warunek, na którego spełnieniu opiera się całe ludzkie życie, jego wymiar egzystencjalny, poznawczy, twórczy, rozwojowy, itp.”. 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B263E3CF-9327-63FE-1853-12D6E8D684BE}"/>
              </a:ext>
            </a:extLst>
          </p:cNvPr>
          <p:cNvSpPr txBox="1"/>
          <p:nvPr/>
        </p:nvSpPr>
        <p:spPr>
          <a:xfrm>
            <a:off x="988459" y="4840255"/>
            <a:ext cx="73177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1800" dirty="0">
                <a:solidFill>
                  <a:schemeClr val="bg1">
                    <a:lumMod val="95000"/>
                  </a:schemeClr>
                </a:solidFill>
              </a:rPr>
              <a:t>S.J. </a:t>
            </a:r>
            <a:r>
              <a:rPr lang="pl-PL" sz="1800" dirty="0" err="1">
                <a:solidFill>
                  <a:schemeClr val="bg1">
                    <a:lumMod val="95000"/>
                  </a:schemeClr>
                </a:solidFill>
              </a:rPr>
              <a:t>Rysz</a:t>
            </a:r>
            <a:r>
              <a:rPr lang="pl-PL" sz="1800" dirty="0">
                <a:solidFill>
                  <a:schemeClr val="bg1">
                    <a:lumMod val="95000"/>
                  </a:schemeClr>
                </a:solidFill>
              </a:rPr>
              <a:t>, </a:t>
            </a:r>
            <a:r>
              <a:rPr lang="pl-PL" sz="1800" i="1" dirty="0">
                <a:solidFill>
                  <a:schemeClr val="bg1">
                    <a:lumMod val="95000"/>
                  </a:schemeClr>
                </a:solidFill>
              </a:rPr>
              <a:t>Zarządzanie kryzysowe zintegrowane, </a:t>
            </a:r>
            <a:r>
              <a:rPr lang="pl-PL" sz="1800" dirty="0" err="1">
                <a:solidFill>
                  <a:schemeClr val="bg1">
                    <a:lumMod val="95000"/>
                  </a:schemeClr>
                </a:solidFill>
              </a:rPr>
              <a:t>Difin</a:t>
            </a:r>
            <a:r>
              <a:rPr lang="pl-PL" sz="1800" dirty="0">
                <a:solidFill>
                  <a:schemeClr val="bg1">
                    <a:lumMod val="95000"/>
                  </a:schemeClr>
                </a:solidFill>
              </a:rPr>
              <a:t>, Warszawa 2016, s. 14.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BF461443-E575-4DAD-EAC8-0420C9F6DE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8877"/>
            <a:ext cx="780926" cy="773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3720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GradientVTI">
  <a:themeElements>
    <a:clrScheme name="Pakiet Office">
      <a:dk1>
        <a:srgbClr val="000000"/>
      </a:dk1>
      <a:lt1>
        <a:srgbClr val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Univers">
      <a:majorFont>
        <a:latin typeface="Gill Sans Nova"/>
        <a:ea typeface=""/>
        <a:cs typeface=""/>
      </a:majorFont>
      <a:minorFont>
        <a:latin typeface="Gill Sans Nov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radientVTI" id="{605F9078-86F9-4258-A3E1-F8EFF02AE8CC}" vid="{4848699B-BB01-41E3-9EC4-3D97DFE5292B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682</TotalTime>
  <Words>2906</Words>
  <Application>Microsoft Office PowerPoint</Application>
  <PresentationFormat>Panoramiczny</PresentationFormat>
  <Paragraphs>314</Paragraphs>
  <Slides>37</Slides>
  <Notes>11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37</vt:i4>
      </vt:variant>
    </vt:vector>
  </HeadingPairs>
  <TitlesOfParts>
    <vt:vector size="44" baseType="lpstr">
      <vt:lpstr>Arial</vt:lpstr>
      <vt:lpstr>Arial Narrow</vt:lpstr>
      <vt:lpstr>Calibri</vt:lpstr>
      <vt:lpstr>Gill Sans Nova</vt:lpstr>
      <vt:lpstr>Univers</vt:lpstr>
      <vt:lpstr>Wingdings</vt:lpstr>
      <vt:lpstr>GradientVTI</vt:lpstr>
      <vt:lpstr>Zarządzanie kryzysowe  w systemie bezpieczeństwa Państwa  rola i zadania JST</vt:lpstr>
      <vt:lpstr>Zarządzanie kryzysowe - ?</vt:lpstr>
      <vt:lpstr>Sytuacja kryzysowa - ?</vt:lpstr>
      <vt:lpstr>Bezpieczeństwo - ?</vt:lpstr>
      <vt:lpstr>Bezpieczeństwo - ?</vt:lpstr>
      <vt:lpstr>Bezpieczeństwo - ?</vt:lpstr>
      <vt:lpstr>Bezpieczeństwo - ?</vt:lpstr>
      <vt:lpstr>Bezpieczeństwo - ?</vt:lpstr>
      <vt:lpstr>Bezpieczeństwo - ?</vt:lpstr>
      <vt:lpstr>Badania bezpieczeństwa - ?</vt:lpstr>
      <vt:lpstr>Pomiar bezpieczeństwa - ?</vt:lpstr>
      <vt:lpstr>Determinanty bezpieczeństwa - ?</vt:lpstr>
      <vt:lpstr>Budowa odporności bezpieczeństwa - ?</vt:lpstr>
      <vt:lpstr>Zagrożenie - ?</vt:lpstr>
      <vt:lpstr>Kryteria podziału i źródła zagrożeń - ?</vt:lpstr>
      <vt:lpstr>Zagrożenia bezpieczeństwa państwa - ?</vt:lpstr>
      <vt:lpstr>Kształtowanie bezpieczeństwa - ?</vt:lpstr>
      <vt:lpstr>Systemowe bezpieczeństwa państwa – cel ? </vt:lpstr>
      <vt:lpstr>SBP - struktura</vt:lpstr>
      <vt:lpstr>Proces zapewniania bezpieczeństwa - ?</vt:lpstr>
      <vt:lpstr>Zarządzanie kryzysowe - struktura</vt:lpstr>
      <vt:lpstr>Zarządzanie kryzysowe - zadania</vt:lpstr>
      <vt:lpstr>Wojewódzki Zespół Zarządzania Kryzysowego - organizacja</vt:lpstr>
      <vt:lpstr>Wojewódzki Zespół Zarządzania Kryzysowego - organizacja</vt:lpstr>
      <vt:lpstr>Grupy eksperckie</vt:lpstr>
      <vt:lpstr>Grupy eksperckie</vt:lpstr>
      <vt:lpstr>Grupy eksperckie</vt:lpstr>
      <vt:lpstr>Grupy eksperckie</vt:lpstr>
      <vt:lpstr>WZZK – główne zadania?</vt:lpstr>
      <vt:lpstr>ZARZĄDZANIE KRYZYSOWE</vt:lpstr>
      <vt:lpstr>Dokumenty wspierające pracę WZZK </vt:lpstr>
      <vt:lpstr>Plan Zarządzania Kryzysowego</vt:lpstr>
      <vt:lpstr>Plan Zarządzania Kryzysowego</vt:lpstr>
      <vt:lpstr>WCZK - zadania</vt:lpstr>
      <vt:lpstr>Wojewoda – rola w ZK</vt:lpstr>
      <vt:lpstr>Warunki sprawnego zarządzania bezpieczeństwem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Zarządzanie kryzysowe</dc:title>
  <dc:creator>Gabriela Ziobro</dc:creator>
  <cp:lastModifiedBy>Jan Ziobro</cp:lastModifiedBy>
  <cp:revision>23</cp:revision>
  <dcterms:created xsi:type="dcterms:W3CDTF">2024-06-09T11:03:12Z</dcterms:created>
  <dcterms:modified xsi:type="dcterms:W3CDTF">2024-06-24T05:55:17Z</dcterms:modified>
</cp:coreProperties>
</file>