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90" r:id="rId4"/>
    <p:sldId id="259" r:id="rId5"/>
    <p:sldId id="282" r:id="rId6"/>
    <p:sldId id="261" r:id="rId7"/>
    <p:sldId id="279" r:id="rId8"/>
    <p:sldId id="281" r:id="rId9"/>
    <p:sldId id="265" r:id="rId10"/>
    <p:sldId id="266" r:id="rId11"/>
    <p:sldId id="283" r:id="rId12"/>
    <p:sldId id="269" r:id="rId13"/>
    <p:sldId id="273" r:id="rId14"/>
    <p:sldId id="274" r:id="rId15"/>
    <p:sldId id="276" r:id="rId16"/>
    <p:sldId id="286" r:id="rId17"/>
    <p:sldId id="288" r:id="rId18"/>
    <p:sldId id="289" r:id="rId19"/>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sz Błażej" initials="TB" lastIdx="1" clrIdx="0">
    <p:extLst>
      <p:ext uri="{19B8F6BF-5375-455C-9EA6-DF929625EA0E}">
        <p15:presenceInfo xmlns:p15="http://schemas.microsoft.com/office/powerpoint/2012/main" userId="S-1-5-21-72573241-492726023-1721331951-8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showGuides="1">
      <p:cViewPr varScale="1">
        <p:scale>
          <a:sx n="86" d="100"/>
          <a:sy n="86" d="100"/>
        </p:scale>
        <p:origin x="51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0AABB40-FB70-49DC-BB55-F76E39743C20}" type="datetimeFigureOut">
              <a:rPr lang="pl-PL" smtClean="0"/>
              <a:t>23.06.2024</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72D042A-2646-4318-8F93-2A4D4D5F2394}" type="slidenum">
              <a:rPr lang="pl-PL" smtClean="0"/>
              <a:t>‹#›</a:t>
            </a:fld>
            <a:endParaRPr lang="pl-PL"/>
          </a:p>
        </p:txBody>
      </p:sp>
    </p:spTree>
    <p:extLst>
      <p:ext uri="{BB962C8B-B14F-4D97-AF65-F5344CB8AC3E}">
        <p14:creationId xmlns:p14="http://schemas.microsoft.com/office/powerpoint/2010/main" val="29668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C88F31-4DD0-42BB-9CDB-08E207B86C0F}" type="datetimeFigureOut">
              <a:rPr lang="pl-PL" smtClean="0"/>
              <a:t>23.06.2024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50CDDC9-CD62-4A42-96AF-D4A9A4632109}" type="slidenum">
              <a:rPr lang="pl-PL" smtClean="0"/>
              <a:t>‹#›</a:t>
            </a:fld>
            <a:endParaRPr lang="pl-PL"/>
          </a:p>
        </p:txBody>
      </p:sp>
    </p:spTree>
    <p:extLst>
      <p:ext uri="{BB962C8B-B14F-4D97-AF65-F5344CB8AC3E}">
        <p14:creationId xmlns:p14="http://schemas.microsoft.com/office/powerpoint/2010/main" val="84967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2</a:t>
            </a:fld>
            <a:endParaRPr lang="pl-PL"/>
          </a:p>
        </p:txBody>
      </p:sp>
    </p:spTree>
    <p:extLst>
      <p:ext uri="{BB962C8B-B14F-4D97-AF65-F5344CB8AC3E}">
        <p14:creationId xmlns:p14="http://schemas.microsoft.com/office/powerpoint/2010/main" val="26877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12</a:t>
            </a:fld>
            <a:endParaRPr lang="pl-PL"/>
          </a:p>
        </p:txBody>
      </p:sp>
    </p:spTree>
    <p:extLst>
      <p:ext uri="{BB962C8B-B14F-4D97-AF65-F5344CB8AC3E}">
        <p14:creationId xmlns:p14="http://schemas.microsoft.com/office/powerpoint/2010/main" val="258654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13</a:t>
            </a:fld>
            <a:endParaRPr lang="pl-PL"/>
          </a:p>
        </p:txBody>
      </p:sp>
    </p:spTree>
    <p:extLst>
      <p:ext uri="{BB962C8B-B14F-4D97-AF65-F5344CB8AC3E}">
        <p14:creationId xmlns:p14="http://schemas.microsoft.com/office/powerpoint/2010/main" val="377595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14</a:t>
            </a:fld>
            <a:endParaRPr lang="pl-PL"/>
          </a:p>
        </p:txBody>
      </p:sp>
    </p:spTree>
    <p:extLst>
      <p:ext uri="{BB962C8B-B14F-4D97-AF65-F5344CB8AC3E}">
        <p14:creationId xmlns:p14="http://schemas.microsoft.com/office/powerpoint/2010/main" val="419166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15</a:t>
            </a:fld>
            <a:endParaRPr lang="pl-PL"/>
          </a:p>
        </p:txBody>
      </p:sp>
    </p:spTree>
    <p:extLst>
      <p:ext uri="{BB962C8B-B14F-4D97-AF65-F5344CB8AC3E}">
        <p14:creationId xmlns:p14="http://schemas.microsoft.com/office/powerpoint/2010/main" val="71071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16</a:t>
            </a:fld>
            <a:endParaRPr lang="pl-PL"/>
          </a:p>
        </p:txBody>
      </p:sp>
    </p:spTree>
    <p:extLst>
      <p:ext uri="{BB962C8B-B14F-4D97-AF65-F5344CB8AC3E}">
        <p14:creationId xmlns:p14="http://schemas.microsoft.com/office/powerpoint/2010/main" val="211730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17</a:t>
            </a:fld>
            <a:endParaRPr lang="pl-PL"/>
          </a:p>
        </p:txBody>
      </p:sp>
    </p:spTree>
    <p:extLst>
      <p:ext uri="{BB962C8B-B14F-4D97-AF65-F5344CB8AC3E}">
        <p14:creationId xmlns:p14="http://schemas.microsoft.com/office/powerpoint/2010/main" val="119788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4</a:t>
            </a:fld>
            <a:endParaRPr lang="pl-PL"/>
          </a:p>
        </p:txBody>
      </p:sp>
    </p:spTree>
    <p:extLst>
      <p:ext uri="{BB962C8B-B14F-4D97-AF65-F5344CB8AC3E}">
        <p14:creationId xmlns:p14="http://schemas.microsoft.com/office/powerpoint/2010/main" val="414794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5</a:t>
            </a:fld>
            <a:endParaRPr lang="pl-PL"/>
          </a:p>
        </p:txBody>
      </p:sp>
    </p:spTree>
    <p:extLst>
      <p:ext uri="{BB962C8B-B14F-4D97-AF65-F5344CB8AC3E}">
        <p14:creationId xmlns:p14="http://schemas.microsoft.com/office/powerpoint/2010/main" val="40546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6</a:t>
            </a:fld>
            <a:endParaRPr lang="pl-PL"/>
          </a:p>
        </p:txBody>
      </p:sp>
    </p:spTree>
    <p:extLst>
      <p:ext uri="{BB962C8B-B14F-4D97-AF65-F5344CB8AC3E}">
        <p14:creationId xmlns:p14="http://schemas.microsoft.com/office/powerpoint/2010/main" val="258679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7</a:t>
            </a:fld>
            <a:endParaRPr lang="pl-PL"/>
          </a:p>
        </p:txBody>
      </p:sp>
    </p:spTree>
    <p:extLst>
      <p:ext uri="{BB962C8B-B14F-4D97-AF65-F5344CB8AC3E}">
        <p14:creationId xmlns:p14="http://schemas.microsoft.com/office/powerpoint/2010/main" val="391373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8</a:t>
            </a:fld>
            <a:endParaRPr lang="pl-PL"/>
          </a:p>
        </p:txBody>
      </p:sp>
    </p:spTree>
    <p:extLst>
      <p:ext uri="{BB962C8B-B14F-4D97-AF65-F5344CB8AC3E}">
        <p14:creationId xmlns:p14="http://schemas.microsoft.com/office/powerpoint/2010/main" val="22502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9</a:t>
            </a:fld>
            <a:endParaRPr lang="pl-PL"/>
          </a:p>
        </p:txBody>
      </p:sp>
    </p:spTree>
    <p:extLst>
      <p:ext uri="{BB962C8B-B14F-4D97-AF65-F5344CB8AC3E}">
        <p14:creationId xmlns:p14="http://schemas.microsoft.com/office/powerpoint/2010/main" val="149046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10</a:t>
            </a:fld>
            <a:endParaRPr lang="pl-PL"/>
          </a:p>
        </p:txBody>
      </p:sp>
    </p:spTree>
    <p:extLst>
      <p:ext uri="{BB962C8B-B14F-4D97-AF65-F5344CB8AC3E}">
        <p14:creationId xmlns:p14="http://schemas.microsoft.com/office/powerpoint/2010/main" val="246212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50CDDC9-CD62-4A42-96AF-D4A9A4632109}" type="slidenum">
              <a:rPr lang="pl-PL" smtClean="0"/>
              <a:t>11</a:t>
            </a:fld>
            <a:endParaRPr lang="pl-PL"/>
          </a:p>
        </p:txBody>
      </p:sp>
    </p:spTree>
    <p:extLst>
      <p:ext uri="{BB962C8B-B14F-4D97-AF65-F5344CB8AC3E}">
        <p14:creationId xmlns:p14="http://schemas.microsoft.com/office/powerpoint/2010/main" val="23116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86C34E7-EAC0-49BC-ABA1-C203B81611B4}" type="datetimeFigureOut">
              <a:rPr lang="pl-PL" smtClean="0"/>
              <a:t>23.06.2024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375781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86C34E7-EAC0-49BC-ABA1-C203B81611B4}" type="datetimeFigureOut">
              <a:rPr lang="pl-PL" smtClean="0"/>
              <a:t>23.06.2024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296559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86C34E7-EAC0-49BC-ABA1-C203B81611B4}" type="datetimeFigureOut">
              <a:rPr lang="pl-PL" smtClean="0"/>
              <a:t>23.06.2024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407003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86C34E7-EAC0-49BC-ABA1-C203B81611B4}" type="datetimeFigureOut">
              <a:rPr lang="pl-PL" smtClean="0"/>
              <a:t>23.06.2024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300322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86C34E7-EAC0-49BC-ABA1-C203B81611B4}" type="datetimeFigureOut">
              <a:rPr lang="pl-PL" smtClean="0"/>
              <a:t>23.06.2024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88168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86C34E7-EAC0-49BC-ABA1-C203B81611B4}" type="datetimeFigureOut">
              <a:rPr lang="pl-PL" smtClean="0"/>
              <a:t>23.06.2024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316517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86C34E7-EAC0-49BC-ABA1-C203B81611B4}" type="datetimeFigureOut">
              <a:rPr lang="pl-PL" smtClean="0"/>
              <a:t>23.06.2024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93786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86C34E7-EAC0-49BC-ABA1-C203B81611B4}" type="datetimeFigureOut">
              <a:rPr lang="pl-PL" smtClean="0"/>
              <a:t>23.06.2024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392244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86C34E7-EAC0-49BC-ABA1-C203B81611B4}" type="datetimeFigureOut">
              <a:rPr lang="pl-PL" smtClean="0"/>
              <a:t>23.06.2024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373081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86C34E7-EAC0-49BC-ABA1-C203B81611B4}" type="datetimeFigureOut">
              <a:rPr lang="pl-PL" smtClean="0"/>
              <a:t>23.06.2024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63627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86C34E7-EAC0-49BC-ABA1-C203B81611B4}" type="datetimeFigureOut">
              <a:rPr lang="pl-PL" smtClean="0"/>
              <a:t>23.06.2024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ABB5B05-1E66-430D-A5C4-636F2D2F68A2}" type="slidenum">
              <a:rPr lang="pl-PL" smtClean="0"/>
              <a:t>‹#›</a:t>
            </a:fld>
            <a:endParaRPr lang="pl-PL"/>
          </a:p>
        </p:txBody>
      </p:sp>
    </p:spTree>
    <p:extLst>
      <p:ext uri="{BB962C8B-B14F-4D97-AF65-F5344CB8AC3E}">
        <p14:creationId xmlns:p14="http://schemas.microsoft.com/office/powerpoint/2010/main" val="21780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34E7-EAC0-49BC-ABA1-C203B81611B4}" type="datetimeFigureOut">
              <a:rPr lang="pl-PL" smtClean="0"/>
              <a:t>23.06.2024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B5B05-1E66-430D-A5C4-636F2D2F68A2}" type="slidenum">
              <a:rPr lang="pl-PL" smtClean="0"/>
              <a:t>‹#›</a:t>
            </a:fld>
            <a:endParaRPr lang="pl-PL"/>
          </a:p>
        </p:txBody>
      </p:sp>
    </p:spTree>
    <p:extLst>
      <p:ext uri="{BB962C8B-B14F-4D97-AF65-F5344CB8AC3E}">
        <p14:creationId xmlns:p14="http://schemas.microsoft.com/office/powerpoint/2010/main" val="5225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mailto:cudzoziemcy@rzeszow.uw.gov.pl" TargetMode="External"/><Relationship Id="rId2" Type="http://schemas.openxmlformats.org/officeDocument/2006/relationships/hyperlink" Target="mailto:o@rzeszow.uw.gov.pl"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lechowska\Desktop\23795564_2030334333891774_1885022835784414691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69" y="698671"/>
            <a:ext cx="4076662" cy="27303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0" y="2809672"/>
            <a:ext cx="12192000" cy="923330"/>
          </a:xfrm>
          <a:prstGeom prst="rect">
            <a:avLst/>
          </a:prstGeom>
          <a:noFill/>
        </p:spPr>
        <p:txBody>
          <a:bodyPr wrap="square" rtlCol="0">
            <a:spAutoFit/>
          </a:bodyPr>
          <a:lstStyle/>
          <a:p>
            <a:pPr algn="ctr"/>
            <a:br>
              <a:rPr lang="pl-PL" dirty="0">
                <a:latin typeface="Arial Black" panose="020B0A04020102020204" pitchFamily="34" charset="0"/>
              </a:rPr>
            </a:br>
            <a:r>
              <a:rPr lang="pl-PL" dirty="0">
                <a:latin typeface="Arial Black" panose="020B0A04020102020204" pitchFamily="34" charset="0"/>
              </a:rPr>
              <a:t>WYDZIAŁU SPRAW OBYWATELSKICH I CUDZOZIEMCÓW</a:t>
            </a:r>
          </a:p>
          <a:p>
            <a:pPr algn="ctr"/>
            <a:r>
              <a:rPr lang="pl-PL" dirty="0">
                <a:latin typeface="Arial Black" panose="020B0A04020102020204" pitchFamily="34" charset="0"/>
              </a:rPr>
              <a:t>Podstawowe zadania i współpraca z JST</a:t>
            </a:r>
          </a:p>
        </p:txBody>
      </p:sp>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028" y="4037004"/>
            <a:ext cx="2158056" cy="2299762"/>
          </a:xfrm>
          <a:prstGeom prst="rect">
            <a:avLst/>
          </a:prstGeom>
        </p:spPr>
      </p:pic>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7402" y="4037004"/>
            <a:ext cx="2378218" cy="2299761"/>
          </a:xfrm>
          <a:prstGeom prst="rect">
            <a:avLst/>
          </a:prstGeom>
        </p:spPr>
      </p:pic>
    </p:spTree>
    <p:extLst>
      <p:ext uri="{BB962C8B-B14F-4D97-AF65-F5344CB8AC3E}">
        <p14:creationId xmlns:p14="http://schemas.microsoft.com/office/powerpoint/2010/main" val="41080884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646331"/>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O-III Wieloosobowe stanowisko pracy do spraw nadzoru nad rejestracją stanu cywilnego i ewidencją ludności oraz obywatelstwa</a:t>
            </a:r>
          </a:p>
        </p:txBody>
      </p:sp>
      <p:sp>
        <p:nvSpPr>
          <p:cNvPr id="6" name="pole tekstowe 5"/>
          <p:cNvSpPr txBox="1"/>
          <p:nvPr/>
        </p:nvSpPr>
        <p:spPr>
          <a:xfrm>
            <a:off x="0" y="2129142"/>
            <a:ext cx="12192000"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wykonywanie zadań związanych ze sprawowaniem nadzoru nad prowadzeniem ewidencji ludności przez organy gmin, rejestracją danych gromadzonych w rejestrze PESEL, rejestrach mieszkańców;</a:t>
            </a:r>
          </a:p>
          <a:p>
            <a:pPr marL="285750" indent="-285750">
              <a:lnSpc>
                <a:spcPct val="150000"/>
              </a:lnSpc>
              <a:buFont typeface="Arial" panose="020B0604020202020204" pitchFamily="34" charset="0"/>
              <a:buChar char="•"/>
            </a:pPr>
            <a:r>
              <a:rPr lang="pl-PL" dirty="0"/>
              <a:t>wykonywanie zadań związanych ze sprawowaniem nadzoru nad wydawaniem, wymianą i unieważnianiem dowodów osobistych;</a:t>
            </a:r>
          </a:p>
          <a:p>
            <a:pPr marL="285750" indent="-285750">
              <a:lnSpc>
                <a:spcPct val="150000"/>
              </a:lnSpc>
              <a:buFont typeface="Arial" panose="020B0604020202020204" pitchFamily="34" charset="0"/>
              <a:buChar char="•"/>
            </a:pPr>
            <a:r>
              <a:rPr lang="pl-PL" b="1" dirty="0"/>
              <a:t>prowadzenie spraw związanych z rozpatrywaniem środków zaskarżenia od orzeczeń administracyjnych wydawanych przez organy gmin z zakresu ewidencji ludności i dowodów osobistych (wojewoda jest organem II instancji)</a:t>
            </a:r>
            <a:r>
              <a:rPr lang="pl-PL" dirty="0"/>
              <a:t>;</a:t>
            </a:r>
          </a:p>
          <a:p>
            <a:pPr marL="285750" indent="-285750">
              <a:lnSpc>
                <a:spcPct val="150000"/>
              </a:lnSpc>
              <a:buFont typeface="Arial" panose="020B0604020202020204" pitchFamily="34" charset="0"/>
              <a:buChar char="•"/>
            </a:pPr>
            <a:r>
              <a:rPr lang="pl-PL" dirty="0"/>
              <a:t>prowadzenie spraw i wydawanie decyzji dotyczących potwierdzania posiadania lub utraty </a:t>
            </a:r>
            <a:br>
              <a:rPr lang="pl-PL" dirty="0"/>
            </a:br>
            <a:r>
              <a:rPr lang="pl-PL" dirty="0"/>
              <a:t>obywatelstwa polskiego;</a:t>
            </a:r>
          </a:p>
          <a:p>
            <a:pPr marL="285750" indent="-285750">
              <a:lnSpc>
                <a:spcPct val="150000"/>
              </a:lnSpc>
              <a:buFont typeface="Arial" panose="020B0604020202020204" pitchFamily="34" charset="0"/>
              <a:buChar char="•"/>
            </a:pPr>
            <a:r>
              <a:rPr lang="pl-PL" dirty="0"/>
              <a:t>przekazywanie do ministra właściwego do spraw wewnętrznych lub bezpośrednio do Prezydenta </a:t>
            </a:r>
            <a:br>
              <a:rPr lang="pl-PL" dirty="0"/>
            </a:br>
            <a:r>
              <a:rPr lang="pl-PL" dirty="0"/>
              <a:t>RP wniosków o wyrażenie zgody na zrzeczenie się obywatelstwa polskiego;</a:t>
            </a:r>
          </a:p>
          <a:p>
            <a:pPr marL="285750" indent="-285750">
              <a:lnSpc>
                <a:spcPct val="150000"/>
              </a:lnSpc>
              <a:buFont typeface="Arial" panose="020B0604020202020204" pitchFamily="34" charset="0"/>
              <a:buChar char="•"/>
            </a:pPr>
            <a:r>
              <a:rPr lang="pl-PL" dirty="0"/>
              <a:t>przyjmowanie oświadczeń w sprawach związanych z utratą obywatelstwa polskiego;</a:t>
            </a:r>
          </a:p>
          <a:p>
            <a:pPr marL="285750" indent="-285750">
              <a:buFont typeface="Arial" panose="020B0604020202020204" pitchFamily="34" charset="0"/>
              <a:buChar char="•"/>
            </a:pPr>
            <a:endParaRPr lang="pl-PL" dirty="0"/>
          </a:p>
        </p:txBody>
      </p:sp>
      <p:pic>
        <p:nvPicPr>
          <p:cNvPr id="4" name="Obraz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9107" y="4845267"/>
            <a:ext cx="2515890" cy="1642317"/>
          </a:xfrm>
          <a:prstGeom prst="rect">
            <a:avLst/>
          </a:prstGeom>
        </p:spPr>
      </p:pic>
    </p:spTree>
    <p:extLst>
      <p:ext uri="{BB962C8B-B14F-4D97-AF65-F5344CB8AC3E}">
        <p14:creationId xmlns:p14="http://schemas.microsoft.com/office/powerpoint/2010/main" val="11673094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646331"/>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O-IV Oddział Zamiejscowy Wydziału w Krośnie</a:t>
            </a:r>
            <a:br>
              <a:rPr lang="pl-PL" b="1" dirty="0">
                <a:solidFill>
                  <a:srgbClr val="002060"/>
                </a:solidFill>
                <a:latin typeface="Trebuchet MS" panose="020B0603020202020204" pitchFamily="34" charset="0"/>
                <a:cs typeface="Arial" panose="020B0604020202020204" pitchFamily="34" charset="0"/>
              </a:rPr>
            </a:br>
            <a:r>
              <a:rPr lang="pl-PL" b="1" dirty="0">
                <a:solidFill>
                  <a:srgbClr val="002060"/>
                </a:solidFill>
                <a:latin typeface="Trebuchet MS" panose="020B0603020202020204" pitchFamily="34" charset="0"/>
                <a:cs typeface="Arial" panose="020B0604020202020204" pitchFamily="34" charset="0"/>
              </a:rPr>
              <a:t>O-VI Oddział Zamiejscowy Wydziału w Tarnobrzegu</a:t>
            </a:r>
          </a:p>
        </p:txBody>
      </p:sp>
      <p:sp>
        <p:nvSpPr>
          <p:cNvPr id="6" name="pole tekstowe 5"/>
          <p:cNvSpPr txBox="1"/>
          <p:nvPr/>
        </p:nvSpPr>
        <p:spPr>
          <a:xfrm>
            <a:off x="0" y="2129142"/>
            <a:ext cx="12192000" cy="4524315"/>
          </a:xfrm>
          <a:prstGeom prst="rect">
            <a:avLst/>
          </a:prstGeom>
          <a:noFill/>
        </p:spPr>
        <p:txBody>
          <a:bodyPr wrap="square" rtlCol="0">
            <a:spAutoFit/>
          </a:bodyPr>
          <a:lstStyle/>
          <a:p>
            <a:pPr>
              <a:lnSpc>
                <a:spcPct val="150000"/>
              </a:lnSpc>
            </a:pPr>
            <a:r>
              <a:rPr lang="pl-PL" dirty="0"/>
              <a:t>Zakres działania Oddziałów zamiejscowych Wydziału w Krośnie i Tarnobrzegu jest tożsamy z obszarem zadań Oddziału Paszportów </a:t>
            </a:r>
            <a:br>
              <a:rPr lang="pl-PL" dirty="0"/>
            </a:br>
            <a:r>
              <a:rPr lang="pl-PL" dirty="0"/>
              <a:t>w Rzeszowie, z wyjątkiem:</a:t>
            </a:r>
          </a:p>
          <a:p>
            <a:pPr marL="285750" indent="-285750">
              <a:lnSpc>
                <a:spcPct val="150000"/>
              </a:lnSpc>
              <a:buFont typeface="Arial" panose="020B0604020202020204" pitchFamily="34" charset="0"/>
              <a:buChar char="•"/>
            </a:pPr>
            <a:r>
              <a:rPr lang="pl-PL" dirty="0"/>
              <a:t>prowadzenia na wniosek uprawnionych organów postępowań administracyjnych w sprawach </a:t>
            </a:r>
            <a:br>
              <a:rPr lang="pl-PL" dirty="0"/>
            </a:br>
            <a:r>
              <a:rPr lang="pl-PL" dirty="0"/>
              <a:t>odmowy wydania lub unieważnienia dokumentu paszportowego;</a:t>
            </a:r>
          </a:p>
          <a:p>
            <a:pPr marL="285750" indent="-285750">
              <a:lnSpc>
                <a:spcPct val="150000"/>
              </a:lnSpc>
              <a:buFont typeface="Arial" panose="020B0604020202020204" pitchFamily="34" charset="0"/>
              <a:buChar char="•"/>
            </a:pPr>
            <a:r>
              <a:rPr lang="pl-PL" dirty="0"/>
              <a:t>rejestracji i uchylania środków zapobiegawczych w Rejestrze Dokumentów Paszportowych.</a:t>
            </a:r>
          </a:p>
          <a:p>
            <a:pPr>
              <a:lnSpc>
                <a:spcPct val="150000"/>
              </a:lnSpc>
            </a:pPr>
            <a:r>
              <a:rPr lang="pl-PL" dirty="0"/>
              <a:t>Ponadto </a:t>
            </a:r>
            <a:r>
              <a:rPr lang="pl-PL" b="1" dirty="0"/>
              <a:t>Oddziały zamiejscowe Wydziału w Krośnie i Tarnobrzegu przyjmują wnioski w sprawach wpisu </a:t>
            </a:r>
            <a:br>
              <a:rPr lang="pl-PL" b="1" dirty="0"/>
            </a:br>
            <a:r>
              <a:rPr lang="pl-PL" b="1" dirty="0"/>
              <a:t>zaproszenia do ewidencji zaproszeń oraz zaopatrują urzędy gmin w blankiety odpisów aktów stanu cywilnego,</a:t>
            </a:r>
            <a:br>
              <a:rPr lang="pl-PL" b="1" dirty="0"/>
            </a:br>
            <a:r>
              <a:rPr lang="pl-PL" b="1" dirty="0"/>
              <a:t>zaświadczeń o stanie cywilnym, zaświadczeń stwierdzających, że zgodnie z prawem polskim można zawrzeć </a:t>
            </a:r>
            <a:br>
              <a:rPr lang="pl-PL" b="1" dirty="0"/>
            </a:br>
            <a:r>
              <a:rPr lang="pl-PL" b="1" dirty="0"/>
              <a:t>małżeństwo. </a:t>
            </a:r>
          </a:p>
          <a:p>
            <a:pPr marL="742950" lvl="1" indent="-285750">
              <a:lnSpc>
                <a:spcPct val="150000"/>
              </a:lnSpc>
              <a:buFont typeface="Arial" panose="020B0604020202020204" pitchFamily="34" charset="0"/>
              <a:buChar char="•"/>
            </a:pPr>
            <a:endParaRPr lang="pl-PL" dirty="0"/>
          </a:p>
          <a:p>
            <a:pPr marL="742950" lvl="1" indent="-285750">
              <a:buFont typeface="Wingdings" panose="05000000000000000000" pitchFamily="2" charset="2"/>
              <a:buChar char="Ø"/>
            </a:pPr>
            <a:endParaRPr lang="pl-PL" dirty="0"/>
          </a:p>
        </p:txBody>
      </p:sp>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5403" y="3089189"/>
            <a:ext cx="1966596" cy="3027978"/>
          </a:xfrm>
          <a:prstGeom prst="rect">
            <a:avLst/>
          </a:prstGeom>
        </p:spPr>
      </p:pic>
    </p:spTree>
    <p:extLst>
      <p:ext uri="{BB962C8B-B14F-4D97-AF65-F5344CB8AC3E}">
        <p14:creationId xmlns:p14="http://schemas.microsoft.com/office/powerpoint/2010/main" val="27013562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59733" y="1450325"/>
            <a:ext cx="12191999" cy="369332"/>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O-V Oddział Zamiejscowy Wydziału w Przemyślu</a:t>
            </a:r>
          </a:p>
        </p:txBody>
      </p:sp>
      <p:sp>
        <p:nvSpPr>
          <p:cNvPr id="6" name="pole tekstowe 5"/>
          <p:cNvSpPr txBox="1"/>
          <p:nvPr/>
        </p:nvSpPr>
        <p:spPr>
          <a:xfrm>
            <a:off x="0" y="1852143"/>
            <a:ext cx="12191999" cy="2585323"/>
          </a:xfrm>
          <a:prstGeom prst="rect">
            <a:avLst/>
          </a:prstGeom>
          <a:noFill/>
        </p:spPr>
        <p:txBody>
          <a:bodyPr wrap="square" rtlCol="0">
            <a:spAutoFit/>
          </a:bodyPr>
          <a:lstStyle/>
          <a:p>
            <a:pPr>
              <a:lnSpc>
                <a:spcPct val="150000"/>
              </a:lnSpc>
            </a:pPr>
            <a:r>
              <a:rPr lang="pl-PL" dirty="0"/>
              <a:t>Zakres działania Oddziału zamiejscowego Wydziału w Przemyślu jest tożsamy z obszarem zadań Oddziałów zamiejscowych Wydziału w Krośnie i Tarnobrzegu. Ponadto Oddział zamiejscowy w Przemyślu realizuje sprawy z zakresu obsługi cudzoziemców, m. in.:</a:t>
            </a:r>
          </a:p>
          <a:p>
            <a:pPr marL="285750" indent="-285750">
              <a:lnSpc>
                <a:spcPct val="150000"/>
              </a:lnSpc>
              <a:buFont typeface="Arial" panose="020B0604020202020204" pitchFamily="34" charset="0"/>
              <a:buChar char="•"/>
            </a:pPr>
            <a:r>
              <a:rPr lang="pl-PL" dirty="0"/>
              <a:t>wykonuje czynności związane z rozpatrywaniem wniosków cudzoziemców o udzielenie zezwoleń pobytowych;</a:t>
            </a:r>
          </a:p>
          <a:p>
            <a:pPr marL="285750" indent="-285750">
              <a:lnSpc>
                <a:spcPct val="150000"/>
              </a:lnSpc>
              <a:buFont typeface="Arial" panose="020B0604020202020204" pitchFamily="34" charset="0"/>
              <a:buChar char="•"/>
            </a:pPr>
            <a:r>
              <a:rPr lang="pl-PL" dirty="0"/>
              <a:t>wydaje dokumenty cudzoziemcom;</a:t>
            </a:r>
          </a:p>
          <a:p>
            <a:pPr marL="285750" indent="-285750">
              <a:lnSpc>
                <a:spcPct val="150000"/>
              </a:lnSpc>
              <a:buFont typeface="Arial" panose="020B0604020202020204" pitchFamily="34" charset="0"/>
              <a:buChar char="•"/>
            </a:pPr>
            <a:r>
              <a:rPr lang="pl-PL" dirty="0"/>
              <a:t>rozpatruje sprawy obywateli Unii Europejskiej i członków ich rodzin.</a:t>
            </a:r>
          </a:p>
        </p:txBody>
      </p:sp>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0145" y="3850218"/>
            <a:ext cx="2635842" cy="2266950"/>
          </a:xfrm>
          <a:prstGeom prst="rect">
            <a:avLst/>
          </a:prstGeom>
        </p:spPr>
      </p:pic>
    </p:spTree>
    <p:extLst>
      <p:ext uri="{BB962C8B-B14F-4D97-AF65-F5344CB8AC3E}">
        <p14:creationId xmlns:p14="http://schemas.microsoft.com/office/powerpoint/2010/main" val="159273542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O-IX Wieloosobowe stanowisko pracy do spraw realizacji projektów dofinansowanych ze środków zewnętrznych</a:t>
            </a:r>
          </a:p>
        </p:txBody>
      </p:sp>
      <p:sp>
        <p:nvSpPr>
          <p:cNvPr id="6" name="pole tekstowe 5"/>
          <p:cNvSpPr txBox="1"/>
          <p:nvPr/>
        </p:nvSpPr>
        <p:spPr>
          <a:xfrm>
            <a:off x="1" y="1852143"/>
            <a:ext cx="12191998" cy="1477328"/>
          </a:xfrm>
          <a:prstGeom prst="rect">
            <a:avLst/>
          </a:prstGeom>
          <a:noFill/>
        </p:spPr>
        <p:txBody>
          <a:bodyPr wrap="square" rtlCol="0">
            <a:spAutoFit/>
          </a:bodyPr>
          <a:lstStyle/>
          <a:p>
            <a:endParaRPr lang="pl-PL" dirty="0"/>
          </a:p>
          <a:p>
            <a:pPr algn="just"/>
            <a:r>
              <a:rPr lang="pl-PL" dirty="0"/>
              <a:t>Do zakresu działania Wieloosobowego stanowiska pracy do spraw realizacji projektów dofinansowanych ze środków zewnętrznych należy wykonywanie zadań związanych z wnioskowaniem, realizacją i rozliczaniem projektów realizowanych </a:t>
            </a:r>
            <a:br>
              <a:rPr lang="pl-PL" dirty="0"/>
            </a:br>
            <a:r>
              <a:rPr lang="pl-PL" dirty="0"/>
              <a:t>z wykorzystaniem funduszy pochodzących ze środków zewnętrznych, mających na celu realizację zadań Wydziału.</a:t>
            </a:r>
          </a:p>
          <a:p>
            <a:pPr algn="just"/>
            <a:endParaRPr lang="pl-PL" dirty="0"/>
          </a:p>
        </p:txBody>
      </p:sp>
      <p:pic>
        <p:nvPicPr>
          <p:cNvPr id="8" name="Obraz 7"/>
          <p:cNvPicPr/>
          <p:nvPr/>
        </p:nvPicPr>
        <p:blipFill>
          <a:blip r:embed="rId5">
            <a:extLst>
              <a:ext uri="{28A0092B-C50C-407E-A947-70E740481C1C}">
                <a14:useLocalDpi xmlns:a14="http://schemas.microsoft.com/office/drawing/2010/main" val="0"/>
              </a:ext>
            </a:extLst>
          </a:blip>
          <a:srcRect/>
          <a:stretch>
            <a:fillRect/>
          </a:stretch>
        </p:blipFill>
        <p:spPr bwMode="auto">
          <a:xfrm>
            <a:off x="9468278" y="5531698"/>
            <a:ext cx="2597150" cy="585470"/>
          </a:xfrm>
          <a:prstGeom prst="rect">
            <a:avLst/>
          </a:prstGeom>
          <a:noFill/>
          <a:ln>
            <a:noFill/>
          </a:ln>
        </p:spPr>
      </p:pic>
    </p:spTree>
    <p:extLst>
      <p:ext uri="{BB962C8B-B14F-4D97-AF65-F5344CB8AC3E}">
        <p14:creationId xmlns:p14="http://schemas.microsoft.com/office/powerpoint/2010/main" val="152243623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O-X Oddział Zezwoleń na Pracę</a:t>
            </a:r>
          </a:p>
        </p:txBody>
      </p:sp>
      <p:sp>
        <p:nvSpPr>
          <p:cNvPr id="6" name="pole tekstowe 5"/>
          <p:cNvSpPr txBox="1"/>
          <p:nvPr/>
        </p:nvSpPr>
        <p:spPr>
          <a:xfrm>
            <a:off x="0" y="1852143"/>
            <a:ext cx="12191999" cy="52168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wykonywanie zadań związanych z wydawaniem, przedłużaniem zezwoleń na pracę cudzoziemców, wydawaniem decyzji odmownych lub decyzji o uchyleniu zezwoleń;</a:t>
            </a:r>
          </a:p>
          <a:p>
            <a:pPr marL="285750" indent="-285750">
              <a:lnSpc>
                <a:spcPct val="150000"/>
              </a:lnSpc>
              <a:buFont typeface="Arial" panose="020B0604020202020204" pitchFamily="34" charset="0"/>
              <a:buChar char="•"/>
            </a:pPr>
            <a:r>
              <a:rPr lang="pl-PL" dirty="0"/>
              <a:t>przygotowywanie projektu kryteriów wydawania zezwoleń na pracę cudzoziemców po zasięgnięciu opinii Marszałka Województwa Podkarpackiego oraz Wojewódzkiej Rady Rynku Pracy;</a:t>
            </a:r>
          </a:p>
          <a:p>
            <a:pPr marL="285750" indent="-285750">
              <a:lnSpc>
                <a:spcPct val="150000"/>
              </a:lnSpc>
              <a:buFont typeface="Arial" panose="020B0604020202020204" pitchFamily="34" charset="0"/>
              <a:buChar char="•"/>
            </a:pPr>
            <a:r>
              <a:rPr lang="pl-PL" dirty="0"/>
              <a:t>wykonywanie zadań związanych z informowaniem organu Straży Granicznej o wydaniu ostatecznej decyzji w przedmiocie uchylenia zezwolenia na pracę cudzoziemca przebywającego na terytorium Rzeczypospolitej Polskiej na podstawie wizy krajowej;</a:t>
            </a:r>
          </a:p>
          <a:p>
            <a:pPr marL="285750" indent="-285750">
              <a:lnSpc>
                <a:spcPct val="150000"/>
              </a:lnSpc>
              <a:buFont typeface="Arial" panose="020B0604020202020204" pitchFamily="34" charset="0"/>
              <a:buChar char="•"/>
            </a:pPr>
            <a:r>
              <a:rPr lang="pl-PL" dirty="0"/>
              <a:t>prowadzenie spraw związanych z rejestracją i przetwarzaniem danych w Systemie Informatycznym Zatrudnienie Cudzoziemców;</a:t>
            </a:r>
          </a:p>
          <a:p>
            <a:pPr marL="285750" indent="-285750">
              <a:lnSpc>
                <a:spcPct val="150000"/>
              </a:lnSpc>
              <a:buFont typeface="Arial" panose="020B0604020202020204" pitchFamily="34" charset="0"/>
              <a:buChar char="•"/>
            </a:pPr>
            <a:r>
              <a:rPr lang="pl-PL" dirty="0"/>
              <a:t>współpraca ze Strażą Graniczną oraz innymi urzędami i instytucjami, a także polskimi placówkami konsularnymi i ambasadami w zakresie prowadzonych spraw;</a:t>
            </a:r>
          </a:p>
          <a:p>
            <a:pPr marL="285750" indent="-285750">
              <a:buFont typeface="Arial" panose="020B0604020202020204" pitchFamily="34" charset="0"/>
              <a:buChar char="•"/>
            </a:pPr>
            <a:endParaRPr lang="pl-PL" dirty="0"/>
          </a:p>
          <a:p>
            <a:endParaRPr lang="pl-PL" dirty="0"/>
          </a:p>
        </p:txBody>
      </p:sp>
    </p:spTree>
    <p:extLst>
      <p:ext uri="{BB962C8B-B14F-4D97-AF65-F5344CB8AC3E}">
        <p14:creationId xmlns:p14="http://schemas.microsoft.com/office/powerpoint/2010/main" val="21981148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646331"/>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O-XI </a:t>
            </a:r>
            <a:r>
              <a:rPr lang="pl-PL" b="1" dirty="0">
                <a:solidFill>
                  <a:srgbClr val="002060"/>
                </a:solidFill>
              </a:rPr>
              <a:t>Wieloosobowe stanowisko pracy do spraw finansowych, organizacyjnych Wydziału, repatriacji, wyznań religijnych oraz mniejszości narodowych i etnicznych</a:t>
            </a:r>
            <a:endParaRPr lang="pl-PL" b="1" dirty="0">
              <a:solidFill>
                <a:srgbClr val="002060"/>
              </a:solidFill>
              <a:latin typeface="Trebuchet MS" panose="020B0603020202020204" pitchFamily="34" charset="0"/>
              <a:cs typeface="Arial" panose="020B0604020202020204" pitchFamily="34" charset="0"/>
            </a:endParaRPr>
          </a:p>
        </p:txBody>
      </p:sp>
      <p:sp>
        <p:nvSpPr>
          <p:cNvPr id="6" name="pole tekstowe 5"/>
          <p:cNvSpPr txBox="1"/>
          <p:nvPr/>
        </p:nvSpPr>
        <p:spPr>
          <a:xfrm>
            <a:off x="-1" y="2129142"/>
            <a:ext cx="12191999" cy="33733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gospodarowanie drukami ścisłego zarachowania tj. tymczasowych dokumentów podróży, blankietów wiz, druków USC;</a:t>
            </a:r>
          </a:p>
          <a:p>
            <a:pPr marL="285750" indent="-285750">
              <a:lnSpc>
                <a:spcPct val="150000"/>
              </a:lnSpc>
              <a:buFont typeface="Arial" panose="020B0604020202020204" pitchFamily="34" charset="0"/>
              <a:buChar char="•"/>
            </a:pPr>
            <a:r>
              <a:rPr lang="pl-PL" dirty="0"/>
              <a:t>prowadzenie spraw w zakresie przyjmowania powiadomień od władz kościoła lub innego związku wyznaniowego, mniejszości;</a:t>
            </a:r>
          </a:p>
          <a:p>
            <a:pPr marL="285750" indent="-285750">
              <a:lnSpc>
                <a:spcPct val="150000"/>
              </a:lnSpc>
              <a:buFont typeface="Arial" panose="020B0604020202020204" pitchFamily="34" charset="0"/>
              <a:buChar char="•"/>
            </a:pPr>
            <a:r>
              <a:rPr lang="pl-PL" dirty="0"/>
              <a:t>wydawanie zaświadczeń o posiadaniu osobowości przez kościelną jednostkę organizacyjną lub o pełnieniu funkcji organu prawnego;</a:t>
            </a:r>
          </a:p>
          <a:p>
            <a:pPr marL="285750" indent="-285750">
              <a:lnSpc>
                <a:spcPct val="150000"/>
              </a:lnSpc>
              <a:buFont typeface="Arial" panose="020B0604020202020204" pitchFamily="34" charset="0"/>
              <a:buChar char="•"/>
            </a:pPr>
            <a:r>
              <a:rPr lang="pl-PL" dirty="0"/>
              <a:t>wykonywanie zadań związanych z wydawaniem decyzji o uznaniu za repatrianta;</a:t>
            </a:r>
          </a:p>
          <a:p>
            <a:pPr marL="285750" indent="-285750">
              <a:lnSpc>
                <a:spcPct val="150000"/>
              </a:lnSpc>
              <a:buFont typeface="Arial" panose="020B0604020202020204" pitchFamily="34" charset="0"/>
              <a:buChar char="•"/>
            </a:pPr>
            <a:r>
              <a:rPr lang="pl-PL" b="1" dirty="0"/>
              <a:t>wykonywanie zadań związanych z pomocą dla repatriantów, m. in. udzielanie dotacji dla gminy, która zobowiązała się zapewnić lokal mieszkalny nieokreślonym imiennie repatriantom;</a:t>
            </a:r>
          </a:p>
          <a:p>
            <a:pPr marL="285750" indent="-285750">
              <a:lnSpc>
                <a:spcPct val="150000"/>
              </a:lnSpc>
              <a:buFont typeface="Arial" panose="020B0604020202020204" pitchFamily="34" charset="0"/>
              <a:buChar char="•"/>
            </a:pPr>
            <a:r>
              <a:rPr lang="pl-PL" dirty="0"/>
              <a:t>przygotowywanie projektów porozumień w sprawach repatriantów;</a:t>
            </a:r>
          </a:p>
        </p:txBody>
      </p:sp>
    </p:spTree>
    <p:extLst>
      <p:ext uri="{BB962C8B-B14F-4D97-AF65-F5344CB8AC3E}">
        <p14:creationId xmlns:p14="http://schemas.microsoft.com/office/powerpoint/2010/main" val="113967283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646331"/>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O-XI </a:t>
            </a:r>
            <a:r>
              <a:rPr lang="pl-PL" b="1" dirty="0">
                <a:solidFill>
                  <a:srgbClr val="002060"/>
                </a:solidFill>
              </a:rPr>
              <a:t>Wieloosobowe stanowisko pracy do spraw finansowych, organizacyjnych Wydziału, repatriacji, wyznań religijnych oraz mniejszości narodowych i etnicznych</a:t>
            </a:r>
            <a:endParaRPr lang="pl-PL" b="1" dirty="0">
              <a:solidFill>
                <a:srgbClr val="002060"/>
              </a:solidFill>
              <a:latin typeface="Trebuchet MS" panose="020B0603020202020204" pitchFamily="34" charset="0"/>
              <a:cs typeface="Arial" panose="020B0604020202020204" pitchFamily="34" charset="0"/>
            </a:endParaRPr>
          </a:p>
        </p:txBody>
      </p:sp>
      <p:sp>
        <p:nvSpPr>
          <p:cNvPr id="6" name="pole tekstowe 5"/>
          <p:cNvSpPr txBox="1"/>
          <p:nvPr/>
        </p:nvSpPr>
        <p:spPr>
          <a:xfrm>
            <a:off x="-1" y="2129142"/>
            <a:ext cx="12191999" cy="57708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b="1" dirty="0"/>
              <a:t>wykonywanie zadań związanych z finansowaniem zadań zleconych z zakresu spraw obywatelskich, w celu pełnego </a:t>
            </a:r>
            <a:br>
              <a:rPr lang="pl-PL" b="1" dirty="0"/>
            </a:br>
            <a:r>
              <a:rPr lang="pl-PL" b="1" dirty="0"/>
              <a:t>i terminowego opłacania realizacji tych zadań przez jednostki samorządu terytorialnego;</a:t>
            </a:r>
          </a:p>
          <a:p>
            <a:pPr marL="285750" indent="-285750">
              <a:lnSpc>
                <a:spcPct val="150000"/>
              </a:lnSpc>
              <a:buFont typeface="Arial" panose="020B0604020202020204" pitchFamily="34" charset="0"/>
              <a:buChar char="•"/>
            </a:pPr>
            <a:r>
              <a:rPr lang="pl-PL" dirty="0"/>
              <a:t>opracowywanie materiałów do projektu budżetu Wojewody w zakresie zadań realizowanych i nadzorowanych przez Wydział, w tym również w układzie zadaniowym – planowanie i zabezpieczenie środków na realizację zadań zleconych z zakresu administracji rządowej dla jednostek samorządu terytorialnego;</a:t>
            </a:r>
          </a:p>
          <a:p>
            <a:pPr marL="285750" indent="-285750">
              <a:lnSpc>
                <a:spcPct val="150000"/>
              </a:lnSpc>
              <a:buFont typeface="Arial" panose="020B0604020202020204" pitchFamily="34" charset="0"/>
              <a:buChar char="•"/>
            </a:pPr>
            <a:r>
              <a:rPr lang="pl-PL" dirty="0"/>
              <a:t>sporządzanie wniosków do ministra właściwego do spraw finansów o zwiększenie środków pochodzących z rezerw celowych;</a:t>
            </a:r>
          </a:p>
          <a:p>
            <a:pPr marL="285750" indent="-285750">
              <a:lnSpc>
                <a:spcPct val="150000"/>
              </a:lnSpc>
              <a:buFont typeface="Arial" panose="020B0604020202020204" pitchFamily="34" charset="0"/>
              <a:buChar char="•"/>
            </a:pPr>
            <a:r>
              <a:rPr lang="pl-PL" dirty="0"/>
              <a:t>rozpatrywanie wniosków posiadaczy Kart Polaka osiedlających się w Rzeczypospolitej Polskiej </a:t>
            </a:r>
            <a:br>
              <a:rPr lang="pl-PL" dirty="0"/>
            </a:br>
            <a:r>
              <a:rPr lang="pl-PL" dirty="0"/>
              <a:t>o przyznanie świadczenia pieniężnego na częściowe pokrycie kosztów zagospodarowania </a:t>
            </a:r>
            <a:br>
              <a:rPr lang="pl-PL" dirty="0"/>
            </a:br>
            <a:r>
              <a:rPr lang="pl-PL" dirty="0"/>
              <a:t>i bieżącego utrzymania;</a:t>
            </a:r>
          </a:p>
          <a:p>
            <a:pPr marL="285750" indent="-285750">
              <a:lnSpc>
                <a:spcPct val="150000"/>
              </a:lnSpc>
              <a:buFont typeface="Arial" panose="020B0604020202020204" pitchFamily="34" charset="0"/>
              <a:buChar char="•"/>
            </a:pPr>
            <a:r>
              <a:rPr lang="pl-PL" b="1" dirty="0"/>
              <a:t>rozpatrywanie wniosków starostów o udzielenie dotacji na wypłatę świadczeń pieniężnych dla </a:t>
            </a:r>
            <a:br>
              <a:rPr lang="pl-PL" b="1" dirty="0"/>
            </a:br>
            <a:r>
              <a:rPr lang="pl-PL" b="1" dirty="0"/>
              <a:t>posiadaczy Kart Polaka osiedlających się w Rzeczypospolitej Polskiej</a:t>
            </a:r>
            <a:r>
              <a:rPr lang="pl-PL" dirty="0"/>
              <a:t>;</a:t>
            </a:r>
          </a:p>
          <a:p>
            <a:pPr marL="285750" indent="-285750">
              <a:lnSpc>
                <a:spcPct val="150000"/>
              </a:lnSpc>
              <a:buFont typeface="Arial" panose="020B0604020202020204" pitchFamily="34" charset="0"/>
              <a:buChar char="•"/>
            </a:pPr>
            <a:endParaRPr lang="pl-PL" dirty="0"/>
          </a:p>
          <a:p>
            <a:pPr marL="285750" indent="-285750">
              <a:lnSpc>
                <a:spcPct val="150000"/>
              </a:lnSpc>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pic>
        <p:nvPicPr>
          <p:cNvPr id="6148" name="Picture 4" descr="Złoty (prawdopodobnie) będzie się umacnia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1185" y="4618582"/>
            <a:ext cx="2729982" cy="149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9290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646331"/>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O-XI </a:t>
            </a:r>
            <a:r>
              <a:rPr lang="pl-PL" b="1" dirty="0">
                <a:solidFill>
                  <a:srgbClr val="002060"/>
                </a:solidFill>
              </a:rPr>
              <a:t>Wieloosobowe stanowisko pracy do spraw finansowych, organizacyjnych Wydziału, repatriacji, wyznań religijnych oraz mniejszości narodowych i etnicznych</a:t>
            </a:r>
            <a:endParaRPr lang="pl-PL" b="1" dirty="0">
              <a:solidFill>
                <a:srgbClr val="002060"/>
              </a:solidFill>
              <a:latin typeface="Trebuchet MS" panose="020B0603020202020204" pitchFamily="34" charset="0"/>
              <a:cs typeface="Arial" panose="020B0604020202020204" pitchFamily="34" charset="0"/>
            </a:endParaRPr>
          </a:p>
        </p:txBody>
      </p:sp>
      <p:sp>
        <p:nvSpPr>
          <p:cNvPr id="6" name="pole tekstowe 5"/>
          <p:cNvSpPr txBox="1"/>
          <p:nvPr/>
        </p:nvSpPr>
        <p:spPr>
          <a:xfrm>
            <a:off x="-1" y="2129142"/>
            <a:ext cx="12191999"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wykonywanie zadań związanych z wydawaniem decyzji o uznaniu za repatrianta;</a:t>
            </a:r>
          </a:p>
          <a:p>
            <a:pPr marL="285750" indent="-285750">
              <a:lnSpc>
                <a:spcPct val="150000"/>
              </a:lnSpc>
              <a:buFont typeface="Arial" panose="020B0604020202020204" pitchFamily="34" charset="0"/>
              <a:buChar char="•"/>
            </a:pPr>
            <a:r>
              <a:rPr lang="pl-PL" b="1" dirty="0"/>
              <a:t>wykonywanie zadań związanych z rozpatrywaniem wniosków gmin o udzielenie dotacji na zapewnienie lokalu mieszkalnego dla nieokreślonych imiennie repatriantów oraz o udzielenie zwrotu kosztów poniesionych na pokrycie remontów lub adaptacji lokali mieszkalnych dla repatriantów</a:t>
            </a:r>
            <a:r>
              <a:rPr lang="pl-PL" dirty="0"/>
              <a:t>;</a:t>
            </a:r>
          </a:p>
          <a:p>
            <a:pPr marL="285750" indent="-285750">
              <a:lnSpc>
                <a:spcPct val="150000"/>
              </a:lnSpc>
              <a:buFont typeface="Arial" panose="020B0604020202020204" pitchFamily="34" charset="0"/>
              <a:buChar char="•"/>
            </a:pPr>
            <a:r>
              <a:rPr lang="pl-PL" dirty="0"/>
              <a:t>prowadzenie spraw związanych z rozpatrywaniem wniosków o udzielenie dotacji na realizację aktywizacji zawodowej repatriantów;</a:t>
            </a:r>
          </a:p>
          <a:p>
            <a:pPr marL="285750" indent="-285750">
              <a:lnSpc>
                <a:spcPct val="150000"/>
              </a:lnSpc>
              <a:buFont typeface="Arial" panose="020B0604020202020204" pitchFamily="34" charset="0"/>
              <a:buChar char="•"/>
            </a:pPr>
            <a:r>
              <a:rPr lang="pl-PL" dirty="0"/>
              <a:t>wykonywanie zadań związanych z koordynowaniem na obszarze województwa podkarpackiego </a:t>
            </a:r>
            <a:br>
              <a:rPr lang="pl-PL" dirty="0"/>
            </a:br>
            <a:r>
              <a:rPr lang="pl-PL" dirty="0"/>
              <a:t>działań organów administracji rządowej, realizujących zadania na rzecz mniejszości;</a:t>
            </a:r>
          </a:p>
          <a:p>
            <a:pPr marL="285750" indent="-285750">
              <a:lnSpc>
                <a:spcPct val="150000"/>
              </a:lnSpc>
              <a:buFont typeface="Arial" panose="020B0604020202020204" pitchFamily="34" charset="0"/>
              <a:buChar char="•"/>
            </a:pPr>
            <a:r>
              <a:rPr lang="pl-PL" b="1" dirty="0"/>
              <a:t>prowadzenie spraw związanych z kontrolą prawidłowości wykorzystania dotacji celowych </a:t>
            </a:r>
            <a:br>
              <a:rPr lang="pl-PL" b="1" dirty="0"/>
            </a:br>
            <a:r>
              <a:rPr lang="pl-PL" b="1" dirty="0"/>
              <a:t>przekazywanych jednostkom samorządu terytorialnego i organizacjom pozarządowym </a:t>
            </a:r>
            <a:br>
              <a:rPr lang="pl-PL" b="1" dirty="0"/>
            </a:br>
            <a:r>
              <a:rPr lang="pl-PL" b="1" dirty="0"/>
              <a:t>z budżetu Wojewody na zadania rządowe oraz analizowanie celowości wykorzystania tych dotacji</a:t>
            </a:r>
            <a:r>
              <a:rPr lang="pl-PL" dirty="0"/>
              <a:t>.</a:t>
            </a:r>
          </a:p>
          <a:p>
            <a:pPr marL="285750" indent="-285750">
              <a:buFont typeface="Arial" panose="020B0604020202020204" pitchFamily="34" charset="0"/>
              <a:buChar char="•"/>
            </a:pPr>
            <a:endParaRPr lang="pl-PL" dirty="0"/>
          </a:p>
        </p:txBody>
      </p:sp>
      <p:pic>
        <p:nvPicPr>
          <p:cNvPr id="6148" name="Picture 4" descr="Złoty (prawdopodobnie) będzie się umacnia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1185" y="4618582"/>
            <a:ext cx="2729982" cy="149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824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99B7C4-8544-49A0-AB69-DD1ADDFA964A}"/>
              </a:ext>
            </a:extLst>
          </p:cNvPr>
          <p:cNvSpPr>
            <a:spLocks noGrp="1"/>
          </p:cNvSpPr>
          <p:nvPr>
            <p:ph type="ctrTitle"/>
          </p:nvPr>
        </p:nvSpPr>
        <p:spPr>
          <a:xfrm>
            <a:off x="1524000" y="263171"/>
            <a:ext cx="8578788" cy="748883"/>
          </a:xfrm>
        </p:spPr>
        <p:txBody>
          <a:bodyPr>
            <a:noAutofit/>
          </a:bodyPr>
          <a:lstStyle/>
          <a:p>
            <a:r>
              <a:rPr lang="pl-PL" sz="3200" b="1" dirty="0">
                <a:latin typeface="Arial Black" panose="020B0A04020102020204" pitchFamily="34" charset="0"/>
              </a:rPr>
              <a:t>Dane kontaktowe:</a:t>
            </a:r>
            <a:br>
              <a:rPr lang="pl-PL" sz="3200" b="1" dirty="0">
                <a:latin typeface="Arial Black" panose="020B0A04020102020204" pitchFamily="34" charset="0"/>
              </a:rPr>
            </a:br>
            <a:endParaRPr lang="pl-PL" sz="3200" b="1" dirty="0">
              <a:latin typeface="Arial Black" panose="020B0A04020102020204" pitchFamily="34" charset="0"/>
            </a:endParaRPr>
          </a:p>
        </p:txBody>
      </p:sp>
      <p:sp>
        <p:nvSpPr>
          <p:cNvPr id="3" name="Podtytuł 2">
            <a:extLst>
              <a:ext uri="{FF2B5EF4-FFF2-40B4-BE49-F238E27FC236}">
                <a16:creationId xmlns:a16="http://schemas.microsoft.com/office/drawing/2014/main" id="{B5576D67-2720-4C34-8183-9E4D645EE08A}"/>
              </a:ext>
            </a:extLst>
          </p:cNvPr>
          <p:cNvSpPr>
            <a:spLocks noGrp="1"/>
          </p:cNvSpPr>
          <p:nvPr>
            <p:ph type="subTitle" idx="1"/>
          </p:nvPr>
        </p:nvSpPr>
        <p:spPr>
          <a:xfrm>
            <a:off x="745723" y="594804"/>
            <a:ext cx="10573305" cy="4589756"/>
          </a:xfrm>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1" i="0" u="none" strike="noStrike" kern="1200" cap="none" spc="0" normalizeH="0" baseline="0" noProof="0" dirty="0">
                <a:ln>
                  <a:noFill/>
                </a:ln>
                <a:solidFill>
                  <a:srgbClr val="131518"/>
                </a:solidFill>
                <a:effectLst/>
                <a:uLnTx/>
                <a:uFillTx/>
                <a:latin typeface="inherit"/>
                <a:ea typeface="+mn-ea"/>
                <a:cs typeface="+mn-cs"/>
              </a:rPr>
              <a:t>Wydział Spraw Obywatelskich i Cudzoziemców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1" i="0" u="none" strike="noStrike" kern="1200" cap="none" spc="0" normalizeH="0" baseline="0" noProof="0" dirty="0">
                <a:ln>
                  <a:noFill/>
                </a:ln>
                <a:solidFill>
                  <a:srgbClr val="131518"/>
                </a:solidFill>
                <a:effectLst/>
                <a:uLnTx/>
                <a:uFillTx/>
                <a:latin typeface="-apple-system"/>
                <a:ea typeface="+mn-ea"/>
                <a:cs typeface="+mn-cs"/>
              </a:rPr>
              <a:t>ul. Grunwaldzka 15</a:t>
            </a:r>
            <a:br>
              <a:rPr kumimoji="0" lang="pl-PL" sz="1700" b="1" i="0" u="none" strike="noStrike" kern="1200" cap="none" spc="0" normalizeH="0" baseline="0" noProof="0" dirty="0">
                <a:ln>
                  <a:noFill/>
                </a:ln>
                <a:solidFill>
                  <a:srgbClr val="131518"/>
                </a:solidFill>
                <a:effectLst/>
                <a:uLnTx/>
                <a:uFillTx/>
                <a:latin typeface="-apple-system"/>
                <a:ea typeface="+mn-ea"/>
                <a:cs typeface="+mn-cs"/>
              </a:rPr>
            </a:br>
            <a:r>
              <a:rPr kumimoji="0" lang="pl-PL" sz="1700" b="1" i="0" u="none" strike="noStrike" kern="1200" cap="none" spc="0" normalizeH="0" baseline="0" noProof="0" dirty="0">
                <a:ln>
                  <a:noFill/>
                </a:ln>
                <a:solidFill>
                  <a:srgbClr val="131518"/>
                </a:solidFill>
                <a:effectLst/>
                <a:uLnTx/>
                <a:uFillTx/>
                <a:latin typeface="-apple-system"/>
                <a:ea typeface="+mn-ea"/>
                <a:cs typeface="+mn-cs"/>
              </a:rPr>
              <a:t>35-959 Rzeszów</a:t>
            </a: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131518"/>
                </a:solidFill>
                <a:effectLst/>
                <a:uLnTx/>
                <a:uFillTx/>
                <a:latin typeface="-apple-system"/>
                <a:ea typeface="+mn-ea"/>
                <a:cs typeface="+mn-cs"/>
              </a:rPr>
              <a:t>tel.: 17 867-13-28</a:t>
            </a: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0" i="0" u="none" strike="noStrike" kern="1200" cap="none" spc="0" normalizeH="0" baseline="0" noProof="0" dirty="0">
                <a:ln>
                  <a:noFill/>
                </a:ln>
                <a:solidFill>
                  <a:srgbClr val="131518"/>
                </a:solidFill>
                <a:effectLst/>
                <a:uLnTx/>
                <a:uFillTx/>
                <a:latin typeface="-apple-system"/>
                <a:ea typeface="+mn-ea"/>
                <a:cs typeface="+mn-cs"/>
              </a:rPr>
              <a:t>fax: 17 867-19-50</a:t>
            </a: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0" i="0" u="none" strike="noStrike" kern="1200" cap="none" spc="0" normalizeH="0" baseline="0" noProof="0" dirty="0">
                <a:ln>
                  <a:noFill/>
                </a:ln>
                <a:solidFill>
                  <a:srgbClr val="131518"/>
                </a:solidFill>
                <a:effectLst/>
                <a:uLnTx/>
                <a:uFillTx/>
                <a:latin typeface="-apple-system"/>
                <a:ea typeface="+mn-ea"/>
                <a:cs typeface="+mn-cs"/>
              </a:rPr>
              <a:t>e-mail: </a:t>
            </a:r>
            <a:r>
              <a:rPr kumimoji="0" lang="pl-PL" sz="1700" b="0" i="0" u="sng" strike="noStrike" kern="1200" cap="none" spc="0" normalizeH="0" baseline="0" noProof="0" dirty="0">
                <a:ln>
                  <a:noFill/>
                </a:ln>
                <a:solidFill>
                  <a:srgbClr val="006CFF"/>
                </a:solidFill>
                <a:effectLst/>
                <a:uLnTx/>
                <a:uFillTx/>
                <a:latin typeface="-apple-system"/>
                <a:ea typeface="+mn-ea"/>
                <a:cs typeface="+mn-cs"/>
                <a:hlinkClick r:id="rId2"/>
              </a:rPr>
              <a:t>o@rzeszow.uw.gov.pl</a:t>
            </a: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131518"/>
                </a:solidFill>
                <a:effectLst/>
                <a:uLnTx/>
                <a:uFillTx/>
                <a:latin typeface="-apple-system"/>
                <a:ea typeface="+mn-ea"/>
                <a:cs typeface="+mn-cs"/>
              </a:rPr>
              <a:t>nr pokoju: 328 (sekretariat)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1" i="0" u="none" strike="noStrike" kern="1200" cap="none" spc="0" normalizeH="0" baseline="0" noProof="0" dirty="0">
                <a:ln>
                  <a:noFill/>
                </a:ln>
                <a:solidFill>
                  <a:srgbClr val="131518"/>
                </a:solidFill>
                <a:effectLst/>
                <a:uLnTx/>
                <a:uFillTx/>
                <a:latin typeface="-apple-system"/>
                <a:ea typeface="+mn-ea"/>
                <a:cs typeface="+mn-cs"/>
              </a:rPr>
              <a:t>Oddział Obsługi Cudzoziemców </a:t>
            </a: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131518"/>
                </a:solidFill>
                <a:effectLst/>
                <a:uLnTx/>
                <a:uFillTx/>
                <a:latin typeface="-apple-system"/>
                <a:ea typeface="+mn-ea"/>
                <a:cs typeface="+mn-cs"/>
              </a:rPr>
              <a:t>tel.: 17 867-10-48</a:t>
            </a: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0" i="0" u="none" strike="noStrike" kern="1200" cap="none" spc="0" normalizeH="0" baseline="0" noProof="0" dirty="0">
                <a:ln>
                  <a:noFill/>
                </a:ln>
                <a:solidFill>
                  <a:srgbClr val="131518"/>
                </a:solidFill>
                <a:effectLst/>
                <a:uLnTx/>
                <a:uFillTx/>
                <a:latin typeface="-apple-system"/>
                <a:ea typeface="+mn-ea"/>
                <a:cs typeface="+mn-cs"/>
              </a:rPr>
              <a:t>fax: 17 867-19-50</a:t>
            </a: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0" i="0" u="none" strike="noStrike" kern="1200" cap="none" spc="0" normalizeH="0" baseline="0" noProof="0" dirty="0">
                <a:ln>
                  <a:noFill/>
                </a:ln>
                <a:solidFill>
                  <a:srgbClr val="131518"/>
                </a:solidFill>
                <a:effectLst/>
                <a:uLnTx/>
                <a:uFillTx/>
                <a:latin typeface="-apple-system"/>
                <a:ea typeface="+mn-ea"/>
                <a:cs typeface="+mn-cs"/>
              </a:rPr>
              <a:t>e-mail: </a:t>
            </a:r>
            <a:r>
              <a:rPr kumimoji="0" lang="pl-PL" sz="1700" b="0" i="0" u="sng" strike="noStrike" kern="1200" cap="none" spc="0" normalizeH="0" baseline="0" noProof="0" dirty="0">
                <a:ln>
                  <a:noFill/>
                </a:ln>
                <a:solidFill>
                  <a:srgbClr val="006CFF"/>
                </a:solidFill>
                <a:effectLst/>
                <a:uLnTx/>
                <a:uFillTx/>
                <a:latin typeface="-apple-system"/>
                <a:ea typeface="+mn-ea"/>
                <a:cs typeface="+mn-cs"/>
                <a:hlinkClick r:id="rId3"/>
              </a:rPr>
              <a:t>cudzoziemcy@rzeszow.uw.gov.pl</a:t>
            </a: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1" i="0" u="none" strike="noStrike" kern="1200" cap="none" spc="0" normalizeH="0" baseline="0" noProof="0" dirty="0">
                <a:ln>
                  <a:noFill/>
                </a:ln>
                <a:solidFill>
                  <a:srgbClr val="131518"/>
                </a:solidFill>
                <a:effectLst/>
                <a:uLnTx/>
                <a:uFillTx/>
                <a:latin typeface="-apple-system"/>
                <a:ea typeface="+mn-ea"/>
                <a:cs typeface="+mn-cs"/>
              </a:rPr>
              <a:t>Wieloosobowe stanowisko pracy do spraw nadzoru nad rejestracją stanu cywilnego  i ewidencją ludności  oraz obywatelstwa – (O-III)</a:t>
            </a: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1" i="0" u="none" strike="noStrike" kern="1200" cap="none" spc="0" normalizeH="0" baseline="0" noProof="0" dirty="0">
                <a:ln>
                  <a:noFill/>
                </a:ln>
                <a:solidFill>
                  <a:srgbClr val="131518"/>
                </a:solidFill>
                <a:effectLst/>
                <a:uLnTx/>
                <a:uFillTx/>
                <a:latin typeface="-apple-system"/>
                <a:ea typeface="+mn-ea"/>
                <a:cs typeface="+mn-cs"/>
              </a:rPr>
              <a:t>ul. Grunwaldzka 15</a:t>
            </a:r>
            <a:br>
              <a:rPr kumimoji="0" lang="pl-PL" sz="1700" b="1" i="0" u="none" strike="noStrike" kern="1200" cap="none" spc="0" normalizeH="0" baseline="0" noProof="0" dirty="0">
                <a:ln>
                  <a:noFill/>
                </a:ln>
                <a:solidFill>
                  <a:srgbClr val="131518"/>
                </a:solidFill>
                <a:effectLst/>
                <a:uLnTx/>
                <a:uFillTx/>
                <a:latin typeface="-apple-system"/>
                <a:ea typeface="+mn-ea"/>
                <a:cs typeface="+mn-cs"/>
              </a:rPr>
            </a:br>
            <a:r>
              <a:rPr kumimoji="0" lang="pl-PL" sz="1700" b="1" i="0" u="none" strike="noStrike" kern="1200" cap="none" spc="0" normalizeH="0" baseline="0" noProof="0" dirty="0">
                <a:ln>
                  <a:noFill/>
                </a:ln>
                <a:solidFill>
                  <a:srgbClr val="131518"/>
                </a:solidFill>
                <a:effectLst/>
                <a:uLnTx/>
                <a:uFillTx/>
                <a:latin typeface="-apple-system"/>
                <a:ea typeface="+mn-ea"/>
                <a:cs typeface="+mn-cs"/>
              </a:rPr>
              <a:t>35-959 Rzeszów</a:t>
            </a:r>
            <a:endParaRPr kumimoji="0" lang="pl-PL" sz="1700" b="0" i="0" u="none" strike="noStrike" kern="1200" cap="none" spc="0" normalizeH="0" baseline="0" noProof="0" dirty="0">
              <a:ln>
                <a:noFill/>
              </a:ln>
              <a:solidFill>
                <a:srgbClr val="131518"/>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131518"/>
                </a:solidFill>
                <a:effectLst/>
                <a:uLnTx/>
                <a:uFillTx/>
                <a:latin typeface="-apple-system"/>
                <a:ea typeface="+mn-ea"/>
                <a:cs typeface="+mn-cs"/>
              </a:rPr>
              <a:t>tel.: 17 867-13-65</a:t>
            </a: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0" i="0" u="none" strike="noStrike" kern="1200" cap="none" spc="0" normalizeH="0" baseline="0" noProof="0" dirty="0">
                <a:ln>
                  <a:noFill/>
                </a:ln>
                <a:solidFill>
                  <a:srgbClr val="131518"/>
                </a:solidFill>
                <a:effectLst/>
                <a:uLnTx/>
                <a:uFillTx/>
                <a:latin typeface="-apple-system"/>
                <a:ea typeface="+mn-ea"/>
                <a:cs typeface="+mn-cs"/>
              </a:rPr>
              <a:t>fax: 17 867-19-50</a:t>
            </a:r>
            <a:br>
              <a:rPr kumimoji="0" lang="pl-PL" sz="1700" b="0" i="0" u="none" strike="noStrike" kern="1200" cap="none" spc="0" normalizeH="0" baseline="0" noProof="0" dirty="0">
                <a:ln>
                  <a:noFill/>
                </a:ln>
                <a:solidFill>
                  <a:srgbClr val="131518"/>
                </a:solidFill>
                <a:effectLst/>
                <a:uLnTx/>
                <a:uFillTx/>
                <a:latin typeface="-apple-system"/>
                <a:ea typeface="+mn-ea"/>
                <a:cs typeface="+mn-cs"/>
              </a:rPr>
            </a:br>
            <a:r>
              <a:rPr kumimoji="0" lang="pl-PL" sz="1700" b="0" i="0" u="none" strike="noStrike" kern="1200" cap="none" spc="0" normalizeH="0" baseline="0" noProof="0" dirty="0">
                <a:ln>
                  <a:noFill/>
                </a:ln>
                <a:solidFill>
                  <a:srgbClr val="131518"/>
                </a:solidFill>
                <a:effectLst/>
                <a:uLnTx/>
                <a:uFillTx/>
                <a:latin typeface="-apple-system"/>
                <a:ea typeface="+mn-ea"/>
                <a:cs typeface="+mn-cs"/>
              </a:rPr>
              <a:t>e-mail: </a:t>
            </a:r>
            <a:r>
              <a:rPr kumimoji="0" lang="pl-PL" sz="1700" b="0" i="0" u="none" strike="noStrike" kern="1200" cap="none" spc="0" normalizeH="0" baseline="0" noProof="0" dirty="0">
                <a:ln>
                  <a:noFill/>
                </a:ln>
                <a:solidFill>
                  <a:srgbClr val="006CFF"/>
                </a:solidFill>
                <a:effectLst/>
                <a:uLnTx/>
                <a:uFillTx/>
                <a:latin typeface="-apple-system"/>
                <a:ea typeface="+mn-ea"/>
                <a:cs typeface="+mn-cs"/>
                <a:hlinkClick r:id="rId2"/>
              </a:rPr>
              <a:t>o@rzeszow.uw.gov.pl</a:t>
            </a:r>
            <a:endParaRPr kumimoji="0" lang="pl-PL" sz="1700" b="0" i="0" u="none" strike="noStrike" kern="1200" cap="none" spc="0" normalizeH="0" baseline="0" noProof="0" dirty="0">
              <a:ln>
                <a:noFill/>
              </a:ln>
              <a:solidFill>
                <a:srgbClr val="006CFF"/>
              </a:solidFill>
              <a:effectLst/>
              <a:uLnTx/>
              <a:uFillTx/>
              <a:latin typeface="-apple-syste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l-PL" sz="1700" dirty="0">
              <a:solidFill>
                <a:srgbClr val="006CFF"/>
              </a:solidFill>
              <a:latin typeface="-apple-system"/>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pl-PL" sz="2900" b="0" i="0" u="none" strike="noStrike" kern="1200" cap="none" spc="0" normalizeH="0" baseline="0" noProof="0" dirty="0">
                <a:ln>
                  <a:noFill/>
                </a:ln>
                <a:solidFill>
                  <a:srgbClr val="002060"/>
                </a:solidFill>
                <a:effectLst/>
                <a:uLnTx/>
                <a:uFillTx/>
                <a:latin typeface="Arial Black" panose="020B0A04020102020204" pitchFamily="34" charset="0"/>
                <a:cs typeface="Arial" panose="020B0604020202020204" pitchFamily="34" charset="0"/>
              </a:rPr>
              <a:t>Dziękuję za uwagę!</a:t>
            </a:r>
          </a:p>
          <a:p>
            <a:endParaRPr lang="pl-PL" dirty="0"/>
          </a:p>
        </p:txBody>
      </p:sp>
      <p:pic>
        <p:nvPicPr>
          <p:cNvPr id="7" name="Obraz 6">
            <a:extLst>
              <a:ext uri="{FF2B5EF4-FFF2-40B4-BE49-F238E27FC236}">
                <a16:creationId xmlns:a16="http://schemas.microsoft.com/office/drawing/2014/main" id="{3D016C5A-FE62-4E1F-92F3-B357C5A4DC34}"/>
              </a:ext>
            </a:extLst>
          </p:cNvPr>
          <p:cNvPicPr>
            <a:picLocks noChangeAspect="1"/>
          </p:cNvPicPr>
          <p:nvPr/>
        </p:nvPicPr>
        <p:blipFill>
          <a:blip r:embed="rId4"/>
          <a:stretch>
            <a:fillRect/>
          </a:stretch>
        </p:blipFill>
        <p:spPr>
          <a:xfrm>
            <a:off x="3485753" y="5184560"/>
            <a:ext cx="4877223" cy="1627773"/>
          </a:xfrm>
          <a:prstGeom prst="rect">
            <a:avLst/>
          </a:prstGeom>
        </p:spPr>
      </p:pic>
    </p:spTree>
    <p:extLst>
      <p:ext uri="{BB962C8B-B14F-4D97-AF65-F5344CB8AC3E}">
        <p14:creationId xmlns:p14="http://schemas.microsoft.com/office/powerpoint/2010/main" val="234038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D47DAF16-18CE-4626-94A5-440988AF46E9}"/>
              </a:ext>
            </a:extLst>
          </p:cNvPr>
          <p:cNvSpPr txBox="1"/>
          <p:nvPr/>
        </p:nvSpPr>
        <p:spPr>
          <a:xfrm>
            <a:off x="825623" y="1512229"/>
            <a:ext cx="10171462" cy="7755969"/>
          </a:xfrm>
          <a:prstGeom prst="rect">
            <a:avLst/>
          </a:prstGeom>
          <a:noFill/>
        </p:spPr>
        <p:txBody>
          <a:bodyPr wrap="square" rtlCol="0">
            <a:spAutoFit/>
          </a:bodyPr>
          <a:lstStyle/>
          <a:p>
            <a:r>
              <a:rPr lang="pl-PL" dirty="0"/>
              <a:t>Wydział Spraw Obywatelskich i Cudzoziemców z siedzibą główną w Rzeszowie przy ul. Grunwaldzkiej 15 posiada trzy oddziały zamiejscowe w Delegaturach Urzędu w Przemyślu, Krośnie i Tarnobrzegu oraz trzy Terenowe Punkty Paszportowe: w Sanoku, Stalowej Woli i w Mielcu. </a:t>
            </a:r>
          </a:p>
          <a:p>
            <a:endParaRPr lang="pl-PL" dirty="0"/>
          </a:p>
          <a:p>
            <a:r>
              <a:rPr lang="pl-PL" dirty="0"/>
              <a:t>Główne zadania, które realizuje wydział to:</a:t>
            </a:r>
          </a:p>
          <a:p>
            <a:pPr marL="285750" indent="-285750">
              <a:buFontTx/>
              <a:buChar char="-"/>
            </a:pPr>
            <a:r>
              <a:rPr lang="pl-PL" dirty="0"/>
              <a:t>szeroko rozumiana obsługa kwestii związanych z paszportami (przyjmowanie wniosków, wydawanie paszportów etc.), </a:t>
            </a:r>
          </a:p>
          <a:p>
            <a:pPr marL="285750" indent="-285750">
              <a:buFontTx/>
              <a:buChar char="-"/>
            </a:pPr>
            <a:r>
              <a:rPr lang="pl-PL" dirty="0"/>
              <a:t>legalizowanie pobytu cudzoziemców, głównie w zakresie wydawania i cofania decyzji o pobytach czasowych, stałych, rezydenta długoterminowego UE, przedłużania okresu ważności wydanej wizy krajowej, wizy </a:t>
            </a:r>
            <a:r>
              <a:rPr lang="pl-PL" dirty="0" err="1"/>
              <a:t>Schengen</a:t>
            </a:r>
            <a:r>
              <a:rPr lang="pl-PL" dirty="0"/>
              <a:t> lub okresu pobytu objętego tymi wizami, prowadzenia kontroli legalności pobytu cudzoziemców na terytorium RP w zakresie niezbędnym do ustalenia okoliczności faktycznych mających istotne znaczenie i związek z ubieganiem się cudzoziemca o legalizację pobytu na terytorium RP, </a:t>
            </a:r>
          </a:p>
          <a:p>
            <a:pPr marL="285750" indent="-285750">
              <a:buFontTx/>
              <a:buChar char="-"/>
            </a:pPr>
            <a:r>
              <a:rPr lang="pl-PL" dirty="0"/>
              <a:t>sprawy obywatelskie, w tym sprawy, w których w odniesieniu do JST wojewoda jest organem II instancji;</a:t>
            </a:r>
          </a:p>
          <a:p>
            <a:pPr marL="285750" indent="-285750">
              <a:buFontTx/>
              <a:buChar char="-"/>
            </a:pPr>
            <a:r>
              <a:rPr lang="pl-PL" dirty="0"/>
              <a:t>zadania związane z wydawaniem i przedłużaniem zezwoleń na pracę cudzoziemców, wydawaniem decyzji odmownych lub decyzji o uchyleniu zezwoleń;</a:t>
            </a:r>
          </a:p>
          <a:p>
            <a:pPr marL="285750" indent="-285750">
              <a:buFontTx/>
              <a:buChar char="-"/>
            </a:pPr>
            <a:r>
              <a:rPr lang="pl-PL" dirty="0"/>
              <a:t>wykonywanie zadań związanych z pomocą dla repatriantów, m. in. udzielanie dotacji dla gminy, która zobowiązała się zapewnić lokal mieszkalny nieokreślonym imiennie repatriantom;</a:t>
            </a:r>
          </a:p>
          <a:p>
            <a:endParaRPr lang="pl-PL" dirty="0"/>
          </a:p>
          <a:p>
            <a:endParaRPr lang="pl-PL" sz="1600" dirty="0"/>
          </a:p>
          <a:p>
            <a:pPr marL="285750" indent="-285750">
              <a:buFontTx/>
              <a:buChar char="-"/>
            </a:pPr>
            <a:endParaRPr lang="pl-PL" sz="1600" dirty="0"/>
          </a:p>
          <a:p>
            <a:pPr marL="285750" indent="-285750">
              <a:buFontTx/>
              <a:buChar char="-"/>
            </a:pPr>
            <a:endParaRPr lang="pl-PL" sz="1600" dirty="0"/>
          </a:p>
          <a:p>
            <a:pPr marL="285750" indent="-285750">
              <a:buFontTx/>
              <a:buChar char="-"/>
            </a:pPr>
            <a:endParaRPr lang="pl-PL" dirty="0"/>
          </a:p>
          <a:p>
            <a:pPr marL="285750" indent="-285750">
              <a:buFontTx/>
              <a:buChar char="-"/>
            </a:pPr>
            <a:endParaRPr lang="pl-PL" dirty="0"/>
          </a:p>
          <a:p>
            <a:pPr marL="285750" indent="-285750">
              <a:buFontTx/>
              <a:buChar char="-"/>
            </a:pPr>
            <a:endParaRPr lang="pl-PL" dirty="0"/>
          </a:p>
          <a:p>
            <a:pPr marL="285750" indent="-285750">
              <a:buFontTx/>
              <a:buChar char="-"/>
            </a:pPr>
            <a:endParaRPr lang="pl-PL" dirty="0"/>
          </a:p>
          <a:p>
            <a:endParaRPr lang="pl-PL" dirty="0"/>
          </a:p>
          <a:p>
            <a:endParaRPr lang="pl-PL" dirty="0"/>
          </a:p>
        </p:txBody>
      </p:sp>
    </p:spTree>
    <p:extLst>
      <p:ext uri="{BB962C8B-B14F-4D97-AF65-F5344CB8AC3E}">
        <p14:creationId xmlns:p14="http://schemas.microsoft.com/office/powerpoint/2010/main" val="40235059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E3578D7-84D9-44F5-AF84-5A199C6D96AA}"/>
              </a:ext>
            </a:extLst>
          </p:cNvPr>
          <p:cNvSpPr txBox="1"/>
          <p:nvPr/>
        </p:nvSpPr>
        <p:spPr>
          <a:xfrm>
            <a:off x="390618" y="1545038"/>
            <a:ext cx="11114842" cy="4801314"/>
          </a:xfrm>
          <a:prstGeom prst="rect">
            <a:avLst/>
          </a:prstGeom>
          <a:noFill/>
        </p:spPr>
        <p:txBody>
          <a:bodyPr wrap="square">
            <a:spAutoFit/>
          </a:bodyPr>
          <a:lstStyle/>
          <a:p>
            <a:pPr algn="just"/>
            <a:r>
              <a:rPr lang="pl-PL" dirty="0"/>
              <a:t>W ramach realizacji zadań określonych w </a:t>
            </a:r>
            <a:r>
              <a:rPr lang="pl-PL" b="1" i="1" dirty="0"/>
              <a:t>ustawie z dnia 12 marca 2022 r. o pomocy obywatelom Ukrainy w związku z konfliktem zbrojnym na terytorium tego państwa, </a:t>
            </a:r>
            <a:r>
              <a:rPr lang="pl-PL" dirty="0"/>
              <a:t>do właściwości Wydziału należy finansowanie procesu nadawania przez gminy z województwa podkarpackiego obywatelom Ukrainy numerów ewidencyjnych PESEL ze statusem UKR, które uprawniają do legalnego pobytu, otrzymywania świadczeń socjalnych, korzystania z publicznej służby zdrowia, podjęcia pracy i nauki, podróżowania po strefie </a:t>
            </a:r>
            <a:r>
              <a:rPr lang="pl-PL" dirty="0" err="1"/>
              <a:t>Schengen</a:t>
            </a:r>
            <a:r>
              <a:rPr lang="pl-PL" dirty="0"/>
              <a:t>, prowadzenia działalności gospodarczej; </a:t>
            </a:r>
          </a:p>
          <a:p>
            <a:pPr algn="just"/>
            <a:endParaRPr lang="pl-PL" dirty="0"/>
          </a:p>
          <a:p>
            <a:pPr algn="just"/>
            <a:r>
              <a:rPr lang="pl-PL" dirty="0"/>
              <a:t>Uzyskanie numeru PESEL ze statusem UKR przez obywateli Ukrainy wymaga złożenia przez nich w urzędzie gminy odpowiedniego wniosku oraz dołączenie zdjęcia, które musi spełniać ustawowe wymogi. Gminy, do których zgłosili się uchodźcy mają jeszcze do końca czerwca b.r. możliwość zapewnienia im wykonania zdjęć (nieodpłatnie), których refinansowanie zapewnia Wydział Spraw Obywatelskich i Cudzoziemców. Lipcowa nowelizacja przedmiotowej </a:t>
            </a:r>
            <a:r>
              <a:rPr lang="pl-PL" i="1" dirty="0"/>
              <a:t>ustawy pomocowej </a:t>
            </a:r>
            <a:r>
              <a:rPr lang="pl-PL" dirty="0"/>
              <a:t>znosi finansowanie wykonywania zdjęć. </a:t>
            </a:r>
          </a:p>
          <a:p>
            <a:pPr algn="just"/>
            <a:r>
              <a:rPr lang="pl-PL" dirty="0"/>
              <a:t>W przypadku, gdy przy nadaniu numeru PESEL nie został potwierdzony Profil Zaufany istnieje możliwość późniejszego wprowadzenia danych do Rejestru Danych Kontaktowych i potwierdzenia Profilu Zaufanego. Zadanie to również finansuje wojewoda.</a:t>
            </a:r>
          </a:p>
          <a:p>
            <a:pPr algn="just"/>
            <a:endParaRPr lang="pl-PL" dirty="0"/>
          </a:p>
          <a:p>
            <a:pPr algn="just"/>
            <a:r>
              <a:rPr lang="pl-PL" dirty="0"/>
              <a:t>Gminy przesyłają do Wojewody miesięczne sprawozdania ze zrealizowanych zadań, na podstawie których przekazywane są przez Wojewodę środki finansowe na realizację przedmiotowych zadań (refinansowanie).</a:t>
            </a:r>
          </a:p>
        </p:txBody>
      </p:sp>
      <p:pic>
        <p:nvPicPr>
          <p:cNvPr id="4" name="Obraz 3">
            <a:extLst>
              <a:ext uri="{FF2B5EF4-FFF2-40B4-BE49-F238E27FC236}">
                <a16:creationId xmlns:a16="http://schemas.microsoft.com/office/drawing/2014/main" id="{A081C80E-2BFC-45D2-AFD8-AE1FA55DBE45}"/>
              </a:ext>
            </a:extLst>
          </p:cNvPr>
          <p:cNvPicPr>
            <a:picLocks noChangeAspect="1"/>
          </p:cNvPicPr>
          <p:nvPr/>
        </p:nvPicPr>
        <p:blipFill>
          <a:blip r:embed="rId2"/>
          <a:stretch>
            <a:fillRect/>
          </a:stretch>
        </p:blipFill>
        <p:spPr>
          <a:xfrm>
            <a:off x="0" y="0"/>
            <a:ext cx="4877223" cy="1627773"/>
          </a:xfrm>
          <a:prstGeom prst="rect">
            <a:avLst/>
          </a:prstGeom>
        </p:spPr>
      </p:pic>
    </p:spTree>
    <p:extLst>
      <p:ext uri="{BB962C8B-B14F-4D97-AF65-F5344CB8AC3E}">
        <p14:creationId xmlns:p14="http://schemas.microsoft.com/office/powerpoint/2010/main" val="331213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latin typeface="Trebuchet MS" panose="020B0603020202020204" pitchFamily="34" charset="0"/>
              </a:rPr>
              <a:t>O-I Oddział Paszportów</a:t>
            </a:r>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5403" y="3089189"/>
            <a:ext cx="1966596" cy="3027978"/>
          </a:xfrm>
          <a:prstGeom prst="rect">
            <a:avLst/>
          </a:prstGeom>
        </p:spPr>
      </p:pic>
      <p:sp>
        <p:nvSpPr>
          <p:cNvPr id="6" name="pole tekstowe 5"/>
          <p:cNvSpPr txBox="1"/>
          <p:nvPr/>
        </p:nvSpPr>
        <p:spPr>
          <a:xfrm>
            <a:off x="0" y="1852143"/>
            <a:ext cx="12191999"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rejestracja wniosków paszportowych w Rejestrze Dokumentów Paszportowych;</a:t>
            </a:r>
          </a:p>
          <a:p>
            <a:pPr marL="285750" indent="-285750">
              <a:lnSpc>
                <a:spcPct val="150000"/>
              </a:lnSpc>
              <a:buFont typeface="Arial" panose="020B0604020202020204" pitchFamily="34" charset="0"/>
              <a:buChar char="•"/>
            </a:pPr>
            <a:r>
              <a:rPr lang="pl-PL" dirty="0"/>
              <a:t>pobieranie opłat paszportowych w formie bezgotówkowej;</a:t>
            </a:r>
          </a:p>
          <a:p>
            <a:pPr marL="285750" indent="-285750">
              <a:lnSpc>
                <a:spcPct val="150000"/>
              </a:lnSpc>
              <a:buFont typeface="Arial" panose="020B0604020202020204" pitchFamily="34" charset="0"/>
              <a:buChar char="•"/>
            </a:pPr>
            <a:r>
              <a:rPr lang="pl-PL" dirty="0"/>
              <a:t>weryfikacja wniosków paszportowych i przekazywanie ich do Centrum Personalizacji Dokumentów;</a:t>
            </a:r>
          </a:p>
          <a:p>
            <a:pPr marL="285750" indent="-285750">
              <a:lnSpc>
                <a:spcPct val="150000"/>
              </a:lnSpc>
              <a:buFont typeface="Arial" panose="020B0604020202020204" pitchFamily="34" charset="0"/>
              <a:buChar char="•"/>
            </a:pPr>
            <a:r>
              <a:rPr lang="pl-PL" dirty="0"/>
              <a:t>weryfikacja paszportów sporządzonych w Centrum Personalizacji Dokumentów;</a:t>
            </a:r>
          </a:p>
          <a:p>
            <a:pPr marL="285750" indent="-285750">
              <a:lnSpc>
                <a:spcPct val="150000"/>
              </a:lnSpc>
              <a:buFont typeface="Arial" panose="020B0604020202020204" pitchFamily="34" charset="0"/>
              <a:buChar char="•"/>
            </a:pPr>
            <a:r>
              <a:rPr lang="pl-PL" dirty="0"/>
              <a:t>wydawanie dokumentów paszportowych;</a:t>
            </a:r>
          </a:p>
          <a:p>
            <a:pPr marL="285750" indent="-285750">
              <a:lnSpc>
                <a:spcPct val="150000"/>
              </a:lnSpc>
              <a:buFont typeface="Arial" panose="020B0604020202020204" pitchFamily="34" charset="0"/>
              <a:buChar char="•"/>
            </a:pPr>
            <a:r>
              <a:rPr lang="pl-PL" dirty="0"/>
              <a:t>występowanie do ministra właściwego do spraw informatyzacji o nadanie numeru PESEL dla osób </a:t>
            </a:r>
            <a:br>
              <a:rPr lang="pl-PL" dirty="0"/>
            </a:br>
            <a:r>
              <a:rPr lang="pl-PL" dirty="0"/>
              <a:t>urodzonych za granicą i ubiegających się o wydanie paszportu po raz pierwszy;</a:t>
            </a:r>
          </a:p>
          <a:p>
            <a:pPr marL="285750" indent="-285750">
              <a:lnSpc>
                <a:spcPct val="150000"/>
              </a:lnSpc>
              <a:buFont typeface="Arial" panose="020B0604020202020204" pitchFamily="34" charset="0"/>
              <a:buChar char="•"/>
            </a:pPr>
            <a:r>
              <a:rPr lang="pl-PL" dirty="0"/>
              <a:t>przyjmowanie i sporządzanie zgody jednego z rodziców na wydanie paszportu dla małoletniego dziecka </a:t>
            </a:r>
            <a:br>
              <a:rPr lang="pl-PL" dirty="0"/>
            </a:br>
            <a:r>
              <a:rPr lang="pl-PL" dirty="0"/>
              <a:t>w innym organie paszportowym;</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5449657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latin typeface="Trebuchet MS" panose="020B0603020202020204" pitchFamily="34" charset="0"/>
              </a:rPr>
              <a:t>O-I Oddział Paszportów</a:t>
            </a:r>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5403" y="3089189"/>
            <a:ext cx="1966596" cy="3027978"/>
          </a:xfrm>
          <a:prstGeom prst="rect">
            <a:avLst/>
          </a:prstGeom>
        </p:spPr>
      </p:pic>
      <p:sp>
        <p:nvSpPr>
          <p:cNvPr id="6" name="pole tekstowe 5"/>
          <p:cNvSpPr txBox="1"/>
          <p:nvPr/>
        </p:nvSpPr>
        <p:spPr>
          <a:xfrm>
            <a:off x="0" y="1852143"/>
            <a:ext cx="11268075"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prowadzenie postępowań administracyjnych w sprawach odmowy wydania, unieważnienia lub stwierdzenia nieważności dokumentu paszportowego;</a:t>
            </a:r>
          </a:p>
          <a:p>
            <a:pPr marL="285750" indent="-285750">
              <a:lnSpc>
                <a:spcPct val="150000"/>
              </a:lnSpc>
              <a:buFont typeface="Arial" panose="020B0604020202020204" pitchFamily="34" charset="0"/>
              <a:buChar char="•"/>
            </a:pPr>
            <a:r>
              <a:rPr lang="pl-PL" dirty="0"/>
              <a:t>rejestracja i uchylanie środków zapobiegawczych w Rejestrze Dokumentów Paszportowych;</a:t>
            </a:r>
          </a:p>
          <a:p>
            <a:pPr marL="285750" indent="-285750">
              <a:lnSpc>
                <a:spcPct val="150000"/>
              </a:lnSpc>
              <a:buFont typeface="Arial" panose="020B0604020202020204" pitchFamily="34" charset="0"/>
              <a:buChar char="•"/>
            </a:pPr>
            <a:r>
              <a:rPr lang="pl-PL" dirty="0"/>
              <a:t>sporządzanie i wydawanie paszportów tymczasowych;</a:t>
            </a:r>
          </a:p>
          <a:p>
            <a:pPr marL="285750" indent="-285750">
              <a:lnSpc>
                <a:spcPct val="150000"/>
              </a:lnSpc>
              <a:buFont typeface="Arial" panose="020B0604020202020204" pitchFamily="34" charset="0"/>
              <a:buChar char="•"/>
            </a:pPr>
            <a:r>
              <a:rPr lang="pl-PL" dirty="0"/>
              <a:t>udzielanie informacji oraz udostępnianie akt paszportowych sądom, prokuraturom, Policji, </a:t>
            </a:r>
            <a:br>
              <a:rPr lang="pl-PL" dirty="0"/>
            </a:br>
            <a:r>
              <a:rPr lang="pl-PL" dirty="0"/>
              <a:t>Agencji Bezpieczeństwa Wewnętrznego, Centralnemu Biuru Antykorupcyjnemu, Krajowej Administracji </a:t>
            </a:r>
            <a:br>
              <a:rPr lang="pl-PL" dirty="0"/>
            </a:br>
            <a:r>
              <a:rPr lang="pl-PL" dirty="0"/>
              <a:t>Skarbowej, Straży Granicznej oraz innym uprawnionym instytucjom i organom;</a:t>
            </a:r>
          </a:p>
          <a:p>
            <a:pPr marL="285750" indent="-285750">
              <a:lnSpc>
                <a:spcPct val="150000"/>
              </a:lnSpc>
              <a:buFont typeface="Arial" panose="020B0604020202020204" pitchFamily="34" charset="0"/>
              <a:buChar char="•"/>
            </a:pPr>
            <a:r>
              <a:rPr lang="pl-PL" b="1" dirty="0"/>
              <a:t>współpraca z placówkami konsularnymi Rzeczypospolitej Polskiej, Policją oraz </a:t>
            </a:r>
            <a:r>
              <a:rPr lang="pl-PL" b="1" u="sng" dirty="0"/>
              <a:t>starostwami</a:t>
            </a:r>
            <a:r>
              <a:rPr lang="pl-PL" b="1" dirty="0"/>
              <a:t> w zakresie powiadamiania mieszkańców województwa podkarpackiego o zgonie lub hospitalizacji krewnych </a:t>
            </a:r>
            <a:br>
              <a:rPr lang="pl-PL" b="1" dirty="0"/>
            </a:br>
            <a:r>
              <a:rPr lang="pl-PL" b="1" dirty="0"/>
              <a:t>przebywających za granicą</a:t>
            </a:r>
            <a:r>
              <a:rPr lang="pl-PL" dirty="0"/>
              <a:t>;</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8427793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latin typeface="Trebuchet MS" panose="020B0603020202020204" pitchFamily="34" charset="0"/>
              </a:rPr>
              <a:t>O-II Oddział Obsługi Cudzoziemców</a:t>
            </a:r>
          </a:p>
        </p:txBody>
      </p:sp>
      <p:sp>
        <p:nvSpPr>
          <p:cNvPr id="6" name="pole tekstowe 5"/>
          <p:cNvSpPr txBox="1"/>
          <p:nvPr/>
        </p:nvSpPr>
        <p:spPr>
          <a:xfrm>
            <a:off x="1" y="1852143"/>
            <a:ext cx="12191998"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wpisywanie zaproszeń do ewidencji zaproszeń;</a:t>
            </a:r>
          </a:p>
          <a:p>
            <a:pPr marL="285750" indent="-285750">
              <a:lnSpc>
                <a:spcPct val="150000"/>
              </a:lnSpc>
              <a:buFont typeface="Arial" panose="020B0604020202020204" pitchFamily="34" charset="0"/>
              <a:buChar char="•"/>
            </a:pPr>
            <a:r>
              <a:rPr lang="pl-PL" dirty="0"/>
              <a:t>przedłużanie okresu pobytu cudzoziemca w ramach ruchu bezwizowego na terytorium RP;</a:t>
            </a:r>
          </a:p>
          <a:p>
            <a:pPr marL="285750" indent="-285750">
              <a:lnSpc>
                <a:spcPct val="150000"/>
              </a:lnSpc>
              <a:buFont typeface="Arial" panose="020B0604020202020204" pitchFamily="34" charset="0"/>
              <a:buChar char="•"/>
            </a:pPr>
            <a:r>
              <a:rPr lang="pl-PL" dirty="0"/>
              <a:t>przedłużanie okresu ważności wydanej wizy krajowej, wizy Schengen lub okresu pobytu objętego tymi wizami;</a:t>
            </a:r>
          </a:p>
          <a:p>
            <a:pPr marL="285750" indent="-285750">
              <a:lnSpc>
                <a:spcPct val="150000"/>
              </a:lnSpc>
              <a:buFont typeface="Arial" panose="020B0604020202020204" pitchFamily="34" charset="0"/>
              <a:buChar char="•"/>
            </a:pPr>
            <a:r>
              <a:rPr lang="pl-PL" dirty="0"/>
              <a:t>Wydawanie i cofanie zezwoleń na pobyt czasowy, pobyt stały i pobyt rezydenta długoterminowego UE;</a:t>
            </a:r>
          </a:p>
          <a:p>
            <a:pPr marL="285750" indent="-285750">
              <a:lnSpc>
                <a:spcPct val="150000"/>
              </a:lnSpc>
              <a:buFont typeface="Arial" panose="020B0604020202020204" pitchFamily="34" charset="0"/>
              <a:buChar char="•"/>
            </a:pPr>
            <a:r>
              <a:rPr lang="pl-PL" dirty="0"/>
              <a:t>wydawanie i wymiana dokumentów wydawanych cudzoziemcom, tj. kart pobytu, polskich </a:t>
            </a:r>
            <a:br>
              <a:rPr lang="pl-PL" dirty="0"/>
            </a:br>
            <a:r>
              <a:rPr lang="pl-PL" dirty="0"/>
              <a:t>dokumentów podróży dla cudzoziemca oraz polskich dokumentów tożsamości dla cudzoziemca, </a:t>
            </a:r>
            <a:br>
              <a:rPr lang="pl-PL" dirty="0"/>
            </a:br>
            <a:r>
              <a:rPr lang="pl-PL" dirty="0"/>
              <a:t>tymczasowego polskiego dokumentu podróży;</a:t>
            </a:r>
          </a:p>
          <a:p>
            <a:pPr marL="285750" indent="-285750">
              <a:lnSpc>
                <a:spcPct val="150000"/>
              </a:lnSpc>
              <a:buFont typeface="Arial" panose="020B0604020202020204" pitchFamily="34" charset="0"/>
              <a:buChar char="•"/>
            </a:pPr>
            <a:r>
              <a:rPr lang="pl-PL" dirty="0"/>
              <a:t>zarejestrowanie pobytu obywatela UE oraz wydawanie i wymiana zaświadczeń dotyczących </a:t>
            </a:r>
            <a:br>
              <a:rPr lang="pl-PL" dirty="0"/>
            </a:br>
            <a:r>
              <a:rPr lang="pl-PL" dirty="0"/>
              <a:t>tej rejestracji;</a:t>
            </a:r>
          </a:p>
          <a:p>
            <a:pPr marL="285750" indent="-285750">
              <a:lnSpc>
                <a:spcPct val="150000"/>
              </a:lnSpc>
              <a:buFont typeface="Arial" panose="020B0604020202020204" pitchFamily="34" charset="0"/>
              <a:buChar char="•"/>
            </a:pPr>
            <a:r>
              <a:rPr lang="pl-PL" dirty="0"/>
              <a:t>wydawanie, wymiana i unieważnianie kart pobytowych członka rodziny obywatela UE;</a:t>
            </a:r>
          </a:p>
          <a:p>
            <a:pPr marL="285750" indent="-285750">
              <a:buFont typeface="Arial" panose="020B0604020202020204" pitchFamily="34" charset="0"/>
              <a:buChar char="•"/>
            </a:pPr>
            <a:endParaRPr lang="pl-PL" dirty="0"/>
          </a:p>
        </p:txBody>
      </p:sp>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0145" y="3850218"/>
            <a:ext cx="2635842" cy="2266950"/>
          </a:xfrm>
          <a:prstGeom prst="rect">
            <a:avLst/>
          </a:prstGeom>
        </p:spPr>
      </p:pic>
    </p:spTree>
    <p:extLst>
      <p:ext uri="{BB962C8B-B14F-4D97-AF65-F5344CB8AC3E}">
        <p14:creationId xmlns:p14="http://schemas.microsoft.com/office/powerpoint/2010/main" val="35688701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latin typeface="Trebuchet MS" panose="020B0603020202020204" pitchFamily="34" charset="0"/>
              </a:rPr>
              <a:t>O-II Oddział Obsługi Cudzoziemców</a:t>
            </a:r>
          </a:p>
        </p:txBody>
      </p:sp>
      <p:sp>
        <p:nvSpPr>
          <p:cNvPr id="6" name="pole tekstowe 5"/>
          <p:cNvSpPr txBox="1"/>
          <p:nvPr/>
        </p:nvSpPr>
        <p:spPr>
          <a:xfrm>
            <a:off x="1" y="1852143"/>
            <a:ext cx="12191998" cy="46628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wydawanie, wymiany i unieważniania kart stałego pobytu członka rodziny obywatela UE ;</a:t>
            </a:r>
          </a:p>
          <a:p>
            <a:pPr marL="285750" indent="-285750">
              <a:lnSpc>
                <a:spcPct val="150000"/>
              </a:lnSpc>
              <a:buFont typeface="Arial" panose="020B0604020202020204" pitchFamily="34" charset="0"/>
              <a:buChar char="•"/>
            </a:pPr>
            <a:r>
              <a:rPr lang="pl-PL" dirty="0"/>
              <a:t>występowanie z wnioskiem o wydanie decyzji o wydaleniu obywatela UE lub członka rodziny niebędącego obywatelem UE;</a:t>
            </a:r>
          </a:p>
          <a:p>
            <a:pPr marL="285750" indent="-285750">
              <a:lnSpc>
                <a:spcPct val="150000"/>
              </a:lnSpc>
              <a:buFont typeface="Arial" panose="020B0604020202020204" pitchFamily="34" charset="0"/>
              <a:buChar char="•"/>
            </a:pPr>
            <a:r>
              <a:rPr lang="pl-PL" dirty="0"/>
              <a:t>prowadzenie kontroli legalności pobytu cudzoziemców na terytorium RP w zakresie niezbędnym do ustalenia okoliczności faktycznych mających istotne znaczenie i związek z ubieganiem się cudzoziemca o legalizację pobytu na terytorium RP;</a:t>
            </a:r>
          </a:p>
          <a:p>
            <a:pPr marL="285750" indent="-285750">
              <a:lnSpc>
                <a:spcPct val="150000"/>
              </a:lnSpc>
              <a:buFont typeface="Arial" panose="020B0604020202020204" pitchFamily="34" charset="0"/>
              <a:buChar char="•"/>
            </a:pPr>
            <a:r>
              <a:rPr lang="pl-PL" dirty="0"/>
              <a:t>rozpatrywanie odwołań od decyzji o unieważnieniu zezwolenia na przekraczanie granicy w ramach </a:t>
            </a:r>
            <a:br>
              <a:rPr lang="pl-PL" dirty="0"/>
            </a:br>
            <a:r>
              <a:rPr lang="pl-PL" dirty="0"/>
              <a:t>małego ruchu granicznego;</a:t>
            </a:r>
          </a:p>
          <a:p>
            <a:pPr marL="285750" indent="-285750">
              <a:lnSpc>
                <a:spcPct val="150000"/>
              </a:lnSpc>
              <a:buFont typeface="Arial" panose="020B0604020202020204" pitchFamily="34" charset="0"/>
              <a:buChar char="•"/>
            </a:pPr>
            <a:r>
              <a:rPr lang="pl-PL" b="1" dirty="0">
                <a:ea typeface="Times New Roman" panose="02020603050405020304" pitchFamily="18" charset="0"/>
              </a:rPr>
              <a:t>potwierdzanie, na wniosek dyrektora szkoły, danych osobowych cudzoziemców będących </a:t>
            </a:r>
            <a:br>
              <a:rPr lang="pl-PL" b="1" dirty="0">
                <a:ea typeface="Times New Roman" panose="02020603050405020304" pitchFamily="18" charset="0"/>
              </a:rPr>
            </a:br>
            <a:r>
              <a:rPr lang="pl-PL" b="1" dirty="0">
                <a:ea typeface="Times New Roman" panose="02020603050405020304" pitchFamily="18" charset="0"/>
              </a:rPr>
              <a:t>uczniami i pochodzącymi z państw trzecich uczestniczących w wycieczce szkolnej do innego </a:t>
            </a:r>
            <a:br>
              <a:rPr lang="pl-PL" b="1" dirty="0">
                <a:ea typeface="Times New Roman" panose="02020603050405020304" pitchFamily="18" charset="0"/>
              </a:rPr>
            </a:br>
            <a:r>
              <a:rPr lang="pl-PL" b="1" dirty="0">
                <a:ea typeface="Times New Roman" panose="02020603050405020304" pitchFamily="18" charset="0"/>
              </a:rPr>
              <a:t>państwa członkowskiego UE oraz ich prawa do ponownego wjazdu na terytorium RP</a:t>
            </a:r>
            <a:r>
              <a:rPr lang="pl-PL" dirty="0">
                <a:ea typeface="Times New Roman" panose="02020603050405020304" pitchFamily="18" charset="0"/>
              </a:rPr>
              <a:t>;</a:t>
            </a:r>
          </a:p>
          <a:p>
            <a:pPr marL="285750" indent="-285750">
              <a:lnSpc>
                <a:spcPct val="150000"/>
              </a:lnSpc>
              <a:buFont typeface="Arial" panose="020B0604020202020204" pitchFamily="34" charset="0"/>
              <a:buChar char="•"/>
            </a:pPr>
            <a:r>
              <a:rPr lang="pl-PL" b="1" dirty="0"/>
              <a:t>zawiadamianie właściwego starosty o cofnięciu cudzoziemcowi zezwolenia na pobyt czasowy </a:t>
            </a:r>
            <a:br>
              <a:rPr lang="pl-PL" b="1" dirty="0"/>
            </a:br>
            <a:r>
              <a:rPr lang="pl-PL" b="1" dirty="0"/>
              <a:t>i pracę</a:t>
            </a:r>
            <a:r>
              <a:rPr lang="pl-PL" dirty="0"/>
              <a:t>;</a:t>
            </a:r>
          </a:p>
        </p:txBody>
      </p:sp>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0145" y="3850218"/>
            <a:ext cx="2635842" cy="2266950"/>
          </a:xfrm>
          <a:prstGeom prst="rect">
            <a:avLst/>
          </a:prstGeom>
        </p:spPr>
      </p:pic>
    </p:spTree>
    <p:extLst>
      <p:ext uri="{BB962C8B-B14F-4D97-AF65-F5344CB8AC3E}">
        <p14:creationId xmlns:p14="http://schemas.microsoft.com/office/powerpoint/2010/main" val="15503924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369332"/>
          </a:xfrm>
          <a:prstGeom prst="rect">
            <a:avLst/>
          </a:prstGeom>
          <a:noFill/>
        </p:spPr>
        <p:txBody>
          <a:bodyPr wrap="square" rtlCol="0">
            <a:spAutoFit/>
          </a:bodyPr>
          <a:lstStyle/>
          <a:p>
            <a:r>
              <a:rPr lang="pl-PL" b="1" dirty="0">
                <a:solidFill>
                  <a:srgbClr val="002060"/>
                </a:solidFill>
                <a:latin typeface="Trebuchet MS" panose="020B0603020202020204" pitchFamily="34" charset="0"/>
              </a:rPr>
              <a:t>O-II Oddział Obsługi Cudzoziemców</a:t>
            </a:r>
          </a:p>
        </p:txBody>
      </p:sp>
      <p:sp>
        <p:nvSpPr>
          <p:cNvPr id="6" name="pole tekstowe 5"/>
          <p:cNvSpPr txBox="1"/>
          <p:nvPr/>
        </p:nvSpPr>
        <p:spPr>
          <a:xfrm>
            <a:off x="1" y="1852143"/>
            <a:ext cx="12191998" cy="50353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dirty="0"/>
              <a:t>współpraca z konsulatami RP w sprawach związanych z legalizacją pobytu cudzoziemców na terytorium RP, a w szczególności </a:t>
            </a:r>
            <a:br>
              <a:rPr lang="pl-PL" dirty="0"/>
            </a:br>
            <a:r>
              <a:rPr lang="pl-PL" dirty="0"/>
              <a:t>w trakcie rozpatrywania wniosku cudzoziemca o udzielenie zezwolenia na pobyt czasowy, ze względu na okoliczności wymagające krótkotrwałego pobytu na terytorium RP, o udzielenie zezwolenia na pobyt stały na podstawie Karty Polaka, </a:t>
            </a:r>
            <a:br>
              <a:rPr lang="pl-PL" dirty="0"/>
            </a:br>
            <a:r>
              <a:rPr lang="pl-PL" dirty="0"/>
              <a:t>z Urzędem do Spraw Cudzoziemców, Bieszczadzkim Oddziałem Straży Granicznej;</a:t>
            </a:r>
          </a:p>
          <a:p>
            <a:pPr marL="285750" indent="-285750">
              <a:lnSpc>
                <a:spcPct val="150000"/>
              </a:lnSpc>
              <a:buFont typeface="Arial" panose="020B0604020202020204" pitchFamily="34" charset="0"/>
              <a:buChar char="•"/>
            </a:pPr>
            <a:r>
              <a:rPr lang="pl-PL" dirty="0"/>
              <a:t>przyjmowanie wniosków o przyznanie lub przedłużenie ważności Karty Polaka;</a:t>
            </a:r>
          </a:p>
          <a:p>
            <a:pPr marL="285750" indent="-285750">
              <a:lnSpc>
                <a:spcPct val="150000"/>
              </a:lnSpc>
              <a:buFont typeface="Arial" panose="020B0604020202020204" pitchFamily="34" charset="0"/>
              <a:buChar char="•"/>
            </a:pPr>
            <a:r>
              <a:rPr lang="pl-PL" dirty="0"/>
              <a:t>wykonywanie zadań związanych z przekazywaniem do ministra właściwego do spraw </a:t>
            </a:r>
            <a:br>
              <a:rPr lang="pl-PL" dirty="0"/>
            </a:br>
            <a:r>
              <a:rPr lang="pl-PL" dirty="0"/>
              <a:t>wewnętrznych lub bezpośrednio do Prezydenta RP wniosków o nadanie obywatelstwa polskiego;</a:t>
            </a:r>
          </a:p>
          <a:p>
            <a:pPr marL="285750" indent="-285750">
              <a:lnSpc>
                <a:spcPct val="150000"/>
              </a:lnSpc>
              <a:buFont typeface="Arial" panose="020B0604020202020204" pitchFamily="34" charset="0"/>
              <a:buChar char="•"/>
            </a:pPr>
            <a:r>
              <a:rPr lang="pl-PL" dirty="0"/>
              <a:t>rozpatrywanie spraw z zakresu uznania cudzoziemca za obywatela polskiego;</a:t>
            </a:r>
          </a:p>
          <a:p>
            <a:pPr marL="285750" indent="-285750">
              <a:lnSpc>
                <a:spcPct val="150000"/>
              </a:lnSpc>
              <a:buFont typeface="Arial" panose="020B0604020202020204" pitchFamily="34" charset="0"/>
              <a:buChar char="•"/>
            </a:pPr>
            <a:r>
              <a:rPr lang="pl-PL" dirty="0"/>
              <a:t>prowadzenie spraw związanych z udostępnianiem uprawnionym podmiotom danych </a:t>
            </a:r>
            <a:br>
              <a:rPr lang="pl-PL" dirty="0"/>
            </a:br>
            <a:r>
              <a:rPr lang="pl-PL" dirty="0"/>
              <a:t>przetwarzanych w krajowym zbiorze rejestrów, ewidencji i wykazu w sprawach cudzoziemców;</a:t>
            </a:r>
          </a:p>
          <a:p>
            <a:pPr marL="285750" indent="-285750">
              <a:lnSpc>
                <a:spcPct val="150000"/>
              </a:lnSpc>
              <a:buFont typeface="Arial" panose="020B0604020202020204" pitchFamily="34" charset="0"/>
              <a:buChar char="•"/>
            </a:pPr>
            <a:r>
              <a:rPr lang="pl-PL" dirty="0"/>
              <a:t>przyjmowanie wniosków posiadaczy Kart Polaka osiedlających się w Rzeczypospolitej Polskiej </a:t>
            </a:r>
            <a:br>
              <a:rPr lang="pl-PL" dirty="0"/>
            </a:br>
            <a:r>
              <a:rPr lang="pl-PL" dirty="0"/>
              <a:t>o przyznanie świadczenia pieniężnego na częściowe pokrycie kosztów zagospodarowania i bieżącego utrzymania;</a:t>
            </a:r>
          </a:p>
        </p:txBody>
      </p:sp>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0145" y="3850218"/>
            <a:ext cx="2635842" cy="2266950"/>
          </a:xfrm>
          <a:prstGeom prst="rect">
            <a:avLst/>
          </a:prstGeom>
        </p:spPr>
      </p:pic>
    </p:spTree>
    <p:extLst>
      <p:ext uri="{BB962C8B-B14F-4D97-AF65-F5344CB8AC3E}">
        <p14:creationId xmlns:p14="http://schemas.microsoft.com/office/powerpoint/2010/main" val="3118906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 y="16619"/>
            <a:ext cx="4876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klechowska\Desktop\23795564_2030334333891774_1885022835784414691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5862" y="6117168"/>
            <a:ext cx="1106138" cy="7408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0" y="1482811"/>
            <a:ext cx="12191999" cy="646331"/>
          </a:xfrm>
          <a:prstGeom prst="rect">
            <a:avLst/>
          </a:prstGeom>
          <a:noFill/>
        </p:spPr>
        <p:txBody>
          <a:bodyPr wrap="square" rtlCol="0">
            <a:spAutoFit/>
          </a:bodyPr>
          <a:lstStyle/>
          <a:p>
            <a:r>
              <a:rPr lang="pl-PL" b="1" dirty="0">
                <a:solidFill>
                  <a:srgbClr val="002060"/>
                </a:solidFill>
                <a:latin typeface="Trebuchet MS" panose="020B0603020202020204" pitchFamily="34" charset="0"/>
                <a:cs typeface="Arial" panose="020B0604020202020204" pitchFamily="34" charset="0"/>
              </a:rPr>
              <a:t>O-III Wieloosobowe stanowisko pracy do spraw nadzoru nad rejestracją stanu cywilnego i ewidencją ludności oraz obywatelstwa</a:t>
            </a:r>
          </a:p>
        </p:txBody>
      </p:sp>
      <p:sp>
        <p:nvSpPr>
          <p:cNvPr id="6" name="pole tekstowe 5"/>
          <p:cNvSpPr txBox="1"/>
          <p:nvPr/>
        </p:nvSpPr>
        <p:spPr>
          <a:xfrm>
            <a:off x="0" y="2129142"/>
            <a:ext cx="12192000" cy="44319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sz="1600" dirty="0"/>
              <a:t>wykonywanie zadań związanych ze sprawowaniem nadzoru nad czynnościami z zakresu rejestracji stanu cywilnego dokonywanymi przez kierowników USC, m. in. w zakresie sporządzania, sprostowania, uzupełnienia aktów stanu cywilnego;</a:t>
            </a:r>
          </a:p>
          <a:p>
            <a:pPr marL="285750" indent="-285750">
              <a:lnSpc>
                <a:spcPct val="150000"/>
              </a:lnSpc>
              <a:buFont typeface="Arial" panose="020B0604020202020204" pitchFamily="34" charset="0"/>
              <a:buChar char="•"/>
            </a:pPr>
            <a:r>
              <a:rPr lang="pl-PL" sz="1600" dirty="0"/>
              <a:t>nadzór nad zabezpieczeniem przed uszkodzeniem, zniszczeniem, utratą oraz nieuprawnionym</a:t>
            </a:r>
            <a:br>
              <a:rPr lang="pl-PL" sz="1600" dirty="0"/>
            </a:br>
            <a:r>
              <a:rPr lang="pl-PL" sz="1600" dirty="0"/>
              <a:t>dostępem osób trzecich do ksiąg stanu cywilnego oraz akt zbiorowych stanu cywilnego, ich</a:t>
            </a:r>
            <a:br>
              <a:rPr lang="pl-PL" sz="1600" dirty="0"/>
            </a:br>
            <a:r>
              <a:rPr lang="pl-PL" sz="1600" dirty="0"/>
              <a:t>udostępnianiem, wydawaniem odpisów aktów stanu cywilnego i zaświadczeń przez kierowników USC;</a:t>
            </a:r>
          </a:p>
          <a:p>
            <a:pPr marL="285750" indent="-285750">
              <a:lnSpc>
                <a:spcPct val="150000"/>
              </a:lnSpc>
              <a:buFont typeface="Arial" panose="020B0604020202020204" pitchFamily="34" charset="0"/>
              <a:buChar char="•"/>
            </a:pPr>
            <a:r>
              <a:rPr lang="pl-PL" sz="1600" b="1" dirty="0"/>
              <a:t>prowadzenie spraw związanych z rozpatrywaniem odwołań od orzeczeń administracyjnych wydanych</a:t>
            </a:r>
            <a:br>
              <a:rPr lang="pl-PL" sz="1600" b="1" dirty="0"/>
            </a:br>
            <a:r>
              <a:rPr lang="pl-PL" sz="1600" b="1" dirty="0"/>
              <a:t>przez kierowników USC dotyczących rejestracji stanu cywilnego oraz zmiany imienia i nazwiska (wojewoda jest organem II instancji)</a:t>
            </a:r>
            <a:r>
              <a:rPr lang="pl-PL" sz="1600" dirty="0"/>
              <a:t>;</a:t>
            </a:r>
          </a:p>
          <a:p>
            <a:pPr marL="285750" indent="-285750">
              <a:lnSpc>
                <a:spcPct val="150000"/>
              </a:lnSpc>
              <a:buFont typeface="Arial" panose="020B0604020202020204" pitchFamily="34" charset="0"/>
              <a:buChar char="•"/>
            </a:pPr>
            <a:r>
              <a:rPr lang="pl-PL" sz="1600" dirty="0"/>
              <a:t>prowadzenie spraw związanych z unieważnianiem jednego z aktów stanu cywilnego stwierdzających</a:t>
            </a:r>
            <a:br>
              <a:rPr lang="pl-PL" sz="1600" dirty="0"/>
            </a:br>
            <a:r>
              <a:rPr lang="pl-PL" sz="1600" dirty="0"/>
              <a:t>to samo zdarzenie;</a:t>
            </a:r>
          </a:p>
          <a:p>
            <a:pPr marL="285750" indent="-285750">
              <a:lnSpc>
                <a:spcPct val="150000"/>
              </a:lnSpc>
              <a:buFont typeface="Arial" panose="020B0604020202020204" pitchFamily="34" charset="0"/>
              <a:buChar char="•"/>
            </a:pPr>
            <a:r>
              <a:rPr lang="pl-PL" sz="1600" dirty="0"/>
              <a:t>zaopatrywanie urzędów gmin w blankiety odpisów aktów stanu cywilnego, zaświadczeń o stanie </a:t>
            </a:r>
            <a:br>
              <a:rPr lang="pl-PL" sz="1600" dirty="0"/>
            </a:br>
            <a:r>
              <a:rPr lang="pl-PL" sz="1600" dirty="0"/>
              <a:t>cywilnym, zaświadczeń stwierdzających, że zgodnie z prawem polskim można zawrzeć małżeństwo;</a:t>
            </a:r>
          </a:p>
          <a:p>
            <a:pPr marL="285750" indent="-285750">
              <a:buFont typeface="Arial" panose="020B0604020202020204" pitchFamily="34" charset="0"/>
              <a:buChar char="•"/>
            </a:pPr>
            <a:endParaRPr lang="pl-PL" dirty="0"/>
          </a:p>
        </p:txBody>
      </p:sp>
      <p:pic>
        <p:nvPicPr>
          <p:cNvPr id="1026" name="Picture 2" descr="Odpis aktu stanu cywilnego - wizualizacja dokument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2070" y="2612890"/>
            <a:ext cx="1390838" cy="165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00712"/>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2171</Words>
  <Application>Microsoft Office PowerPoint</Application>
  <PresentationFormat>Panoramiczny</PresentationFormat>
  <Paragraphs>143</Paragraphs>
  <Slides>18</Slides>
  <Notes>15</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-apple-system</vt:lpstr>
      <vt:lpstr>Arial</vt:lpstr>
      <vt:lpstr>Arial Black</vt:lpstr>
      <vt:lpstr>Calibri</vt:lpstr>
      <vt:lpstr>Calibri Light</vt:lpstr>
      <vt:lpstr>inherit</vt:lpstr>
      <vt:lpstr>Trebuchet MS</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Dane kontaktowe: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 Misiuda</dc:creator>
  <cp:lastModifiedBy>Tomasz Błażej</cp:lastModifiedBy>
  <cp:revision>74</cp:revision>
  <cp:lastPrinted>2024-06-24T07:26:25Z</cp:lastPrinted>
  <dcterms:created xsi:type="dcterms:W3CDTF">2023-08-30T11:47:02Z</dcterms:created>
  <dcterms:modified xsi:type="dcterms:W3CDTF">2024-06-24T07:42:54Z</dcterms:modified>
</cp:coreProperties>
</file>