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79" r:id="rId3"/>
  </p:sldMasterIdLst>
  <p:notesMasterIdLst>
    <p:notesMasterId r:id="rId24"/>
  </p:notesMasterIdLst>
  <p:sldIdLst>
    <p:sldId id="2134809679" r:id="rId4"/>
    <p:sldId id="2134809743" r:id="rId5"/>
    <p:sldId id="2134809752" r:id="rId6"/>
    <p:sldId id="2134809750" r:id="rId7"/>
    <p:sldId id="2134809759" r:id="rId8"/>
    <p:sldId id="2134809774" r:id="rId9"/>
    <p:sldId id="2134809761" r:id="rId10"/>
    <p:sldId id="2134809762" r:id="rId11"/>
    <p:sldId id="2134809764" r:id="rId12"/>
    <p:sldId id="2134809765" r:id="rId13"/>
    <p:sldId id="2134809766" r:id="rId14"/>
    <p:sldId id="2134809771" r:id="rId15"/>
    <p:sldId id="2134809772" r:id="rId16"/>
    <p:sldId id="2134809773" r:id="rId17"/>
    <p:sldId id="2134809769" r:id="rId18"/>
    <p:sldId id="2134809768" r:id="rId19"/>
    <p:sldId id="2134809776" r:id="rId20"/>
    <p:sldId id="2134809777" r:id="rId21"/>
    <p:sldId id="2134809748" r:id="rId22"/>
    <p:sldId id="273" r:id="rId2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andhorst Kaja" initials="BK" lastIdx="2" clrIdx="6">
    <p:extLst/>
  </p:cmAuthor>
  <p:cmAuthor id="1" name="Dołowiec Monika" initials="DM" lastIdx="23" clrIdx="0">
    <p:extLst/>
  </p:cmAuthor>
  <p:cmAuthor id="8" name="Ochman Magdalena" initials="OM" lastIdx="3" clrIdx="7">
    <p:extLst/>
  </p:cmAuthor>
  <p:cmAuthor id="2" name="Dziubek-Grudzińska Magdalena" initials="DGM" lastIdx="4" clrIdx="1">
    <p:extLst/>
  </p:cmAuthor>
  <p:cmAuthor id="3" name="Potocka-Michalak Anna" initials="PMA" lastIdx="3" clrIdx="2">
    <p:extLst/>
  </p:cmAuthor>
  <p:cmAuthor id="4" name="Agnieszka Kręcisz-Borowiec" initials="AKB" lastIdx="10" clrIdx="3">
    <p:extLst/>
  </p:cmAuthor>
  <p:cmAuthor id="5" name="Höffner Marta" initials="HM" lastIdx="2" clrIdx="4">
    <p:extLst/>
  </p:cmAuthor>
  <p:cmAuthor id="6" name="Pogrebna Alisa" initials="PA" lastIdx="4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05CD7-7795-4A81-BE33-7A4CA6F017B5}" v="2" dt="2024-08-26T11:47:35.898"/>
    <p1510:client id="{BC359961-1C1B-974E-7ADC-82942E87FC58}" v="59" dt="2024-08-26T08:07:46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72" autoAdjust="0"/>
  </p:normalViewPr>
  <p:slideViewPr>
    <p:cSldViewPr snapToGrid="0">
      <p:cViewPr varScale="1">
        <p:scale>
          <a:sx n="110" d="100"/>
          <a:sy n="110" d="100"/>
        </p:scale>
        <p:origin x="-54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32633-8935-499A-A6CD-96133C8BCEE9}" type="datetimeFigureOut">
              <a:rPr lang="pl-PL" smtClean="0"/>
              <a:t>2024-08-30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3768-50AD-4DD4-BDD8-728E36AF3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29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>
            <a:extLst>
              <a:ext uri="{FF2B5EF4-FFF2-40B4-BE49-F238E27FC236}">
                <a16:creationId xmlns:a16="http://schemas.microsoft.com/office/drawing/2014/main" xmlns="" id="{18FEB85F-D6EA-416A-84AE-462BFF3B3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>
            <a:extLst>
              <a:ext uri="{FF2B5EF4-FFF2-40B4-BE49-F238E27FC236}">
                <a16:creationId xmlns:a16="http://schemas.microsoft.com/office/drawing/2014/main" xmlns="" id="{8969FBAD-3464-4D6A-A9B8-37602990C0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51204" name="Symbol zastępczy numeru slajdu 3">
            <a:extLst>
              <a:ext uri="{FF2B5EF4-FFF2-40B4-BE49-F238E27FC236}">
                <a16:creationId xmlns:a16="http://schemas.microsoft.com/office/drawing/2014/main" xmlns="" id="{C63E3413-13E9-4117-B08F-581D4A72A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DA8CE-8DDE-44DB-B377-6F49226297B9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5" name="Symbol zastępczy stopki 4">
            <a:extLst>
              <a:ext uri="{FF2B5EF4-FFF2-40B4-BE49-F238E27FC236}">
                <a16:creationId xmlns:a16="http://schemas.microsoft.com/office/drawing/2014/main" xmlns="" id="{19C76A17-2A21-4F42-88CA-B594429ACA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9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2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6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2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5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66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1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>
            <a:extLst>
              <a:ext uri="{FF2B5EF4-FFF2-40B4-BE49-F238E27FC236}">
                <a16:creationId xmlns:a16="http://schemas.microsoft.com/office/drawing/2014/main" xmlns="" id="{EFEF8256-BD0F-4DFB-AF9E-9BA802F0E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>
            <a:extLst>
              <a:ext uri="{FF2B5EF4-FFF2-40B4-BE49-F238E27FC236}">
                <a16:creationId xmlns:a16="http://schemas.microsoft.com/office/drawing/2014/main" xmlns="" id="{36C1EF26-588D-47F4-811D-CDAC59C15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4452" name="Symbol zastępczy stopki 3">
            <a:extLst>
              <a:ext uri="{FF2B5EF4-FFF2-40B4-BE49-F238E27FC236}">
                <a16:creationId xmlns:a16="http://schemas.microsoft.com/office/drawing/2014/main" xmlns="" id="{C93EB58F-6969-4C8B-9F8D-99AF663F83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53" name="Symbol zastępczy numeru slajdu 4">
            <a:extLst>
              <a:ext uri="{FF2B5EF4-FFF2-40B4-BE49-F238E27FC236}">
                <a16:creationId xmlns:a16="http://schemas.microsoft.com/office/drawing/2014/main" xmlns="" id="{1C5A2FCA-3909-4178-9641-5C3CEE00E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E6336-03BC-4CAD-BE78-2633C26BDDB3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8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>
            <a:extLst>
              <a:ext uri="{FF2B5EF4-FFF2-40B4-BE49-F238E27FC236}">
                <a16:creationId xmlns:a16="http://schemas.microsoft.com/office/drawing/2014/main" xmlns="" id="{EFEF8256-BD0F-4DFB-AF9E-9BA802F0E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>
            <a:extLst>
              <a:ext uri="{FF2B5EF4-FFF2-40B4-BE49-F238E27FC236}">
                <a16:creationId xmlns:a16="http://schemas.microsoft.com/office/drawing/2014/main" xmlns="" id="{36C1EF26-588D-47F4-811D-CDAC59C15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4452" name="Symbol zastępczy stopki 3">
            <a:extLst>
              <a:ext uri="{FF2B5EF4-FFF2-40B4-BE49-F238E27FC236}">
                <a16:creationId xmlns:a16="http://schemas.microsoft.com/office/drawing/2014/main" xmlns="" id="{C93EB58F-6969-4C8B-9F8D-99AF663F83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53" name="Symbol zastępczy numeru slajdu 4">
            <a:extLst>
              <a:ext uri="{FF2B5EF4-FFF2-40B4-BE49-F238E27FC236}">
                <a16:creationId xmlns:a16="http://schemas.microsoft.com/office/drawing/2014/main" xmlns="" id="{1C5A2FCA-3909-4178-9641-5C3CEE00E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E6336-03BC-4CAD-BE78-2633C26BDDB3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78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ymbol zastępczy obrazu slajdu 1">
            <a:extLst>
              <a:ext uri="{FF2B5EF4-FFF2-40B4-BE49-F238E27FC236}">
                <a16:creationId xmlns:a16="http://schemas.microsoft.com/office/drawing/2014/main" xmlns="" id="{CCC694E0-1D16-4FD7-841E-DE3A95397A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ymbol zastępczy notatek 2">
            <a:extLst>
              <a:ext uri="{FF2B5EF4-FFF2-40B4-BE49-F238E27FC236}">
                <a16:creationId xmlns:a16="http://schemas.microsoft.com/office/drawing/2014/main" xmlns="" id="{600AB30C-B469-4708-A323-727590FE2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11620" name="Symbol zastępczy stopki 3">
            <a:extLst>
              <a:ext uri="{FF2B5EF4-FFF2-40B4-BE49-F238E27FC236}">
                <a16:creationId xmlns:a16="http://schemas.microsoft.com/office/drawing/2014/main" xmlns="" id="{DF4AFB7D-57EC-4055-ABFC-766F3B753D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1" name="Symbol zastępczy numeru slajdu 4">
            <a:extLst>
              <a:ext uri="{FF2B5EF4-FFF2-40B4-BE49-F238E27FC236}">
                <a16:creationId xmlns:a16="http://schemas.microsoft.com/office/drawing/2014/main" xmlns="" id="{33FAC6F8-FB0B-4491-8376-AAD475BCF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A431A-6DC1-4189-AC59-40F7B02E1430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6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>
            <a:extLst>
              <a:ext uri="{FF2B5EF4-FFF2-40B4-BE49-F238E27FC236}">
                <a16:creationId xmlns:a16="http://schemas.microsoft.com/office/drawing/2014/main" xmlns="" id="{EFEF8256-BD0F-4DFB-AF9E-9BA802F0E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>
            <a:extLst>
              <a:ext uri="{FF2B5EF4-FFF2-40B4-BE49-F238E27FC236}">
                <a16:creationId xmlns:a16="http://schemas.microsoft.com/office/drawing/2014/main" xmlns="" id="{36C1EF26-588D-47F4-811D-CDAC59C15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4452" name="Symbol zastępczy stopki 3">
            <a:extLst>
              <a:ext uri="{FF2B5EF4-FFF2-40B4-BE49-F238E27FC236}">
                <a16:creationId xmlns:a16="http://schemas.microsoft.com/office/drawing/2014/main" xmlns="" id="{C93EB58F-6969-4C8B-9F8D-99AF663F83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53" name="Symbol zastępczy numeru slajdu 4">
            <a:extLst>
              <a:ext uri="{FF2B5EF4-FFF2-40B4-BE49-F238E27FC236}">
                <a16:creationId xmlns:a16="http://schemas.microsoft.com/office/drawing/2014/main" xmlns="" id="{1C5A2FCA-3909-4178-9641-5C3CEE00E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E6336-03BC-4CAD-BE78-2633C26BDDB3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5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4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2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6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5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xmlns="" id="{AAC5CA3A-A14D-4780-BA16-CBBADF959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xmlns="" id="{AA0FB1D4-F791-4D7C-9D10-29A0878FA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pl-PL" dirty="0"/>
          </a:p>
        </p:txBody>
      </p:sp>
      <p:sp>
        <p:nvSpPr>
          <p:cNvPr id="103428" name="Symbol zastępczy stopki 3">
            <a:extLst>
              <a:ext uri="{FF2B5EF4-FFF2-40B4-BE49-F238E27FC236}">
                <a16:creationId xmlns:a16="http://schemas.microsoft.com/office/drawing/2014/main" xmlns="" id="{40D5A3FC-4070-445F-876B-E4670A110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9" name="Symbol zastępczy numeru slajdu 4">
            <a:extLst>
              <a:ext uri="{FF2B5EF4-FFF2-40B4-BE49-F238E27FC236}">
                <a16:creationId xmlns:a16="http://schemas.microsoft.com/office/drawing/2014/main" xmlns="" id="{6C33299D-7072-40DD-858C-57422EEA2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74D42-EDC4-433D-9EF0-CCCE636007F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9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4D12BC7E-7B3E-485D-9054-2F2B4E726475}"/>
              </a:ext>
            </a:extLst>
          </p:cNvPr>
          <p:cNvSpPr/>
          <p:nvPr userDrawn="1"/>
        </p:nvSpPr>
        <p:spPr>
          <a:xfrm>
            <a:off x="814917" y="1123952"/>
            <a:ext cx="2783416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B441C60F-B6F3-4F05-B493-B76C398658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7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F67DBED5-B962-489F-B9CD-64B48D14D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55574" y="2660915"/>
            <a:ext cx="9697077" cy="864095"/>
          </a:xfrm>
        </p:spPr>
        <p:txBody>
          <a:bodyPr/>
          <a:lstStyle>
            <a:lvl1pPr algn="l">
              <a:tabLst/>
              <a:defRPr sz="5333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38839" y="4581128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235201" y="1316766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3678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3C1787F-4B97-41F8-BAA8-EC77BE04D231}"/>
              </a:ext>
            </a:extLst>
          </p:cNvPr>
          <p:cNvSpPr/>
          <p:nvPr userDrawn="1"/>
        </p:nvSpPr>
        <p:spPr>
          <a:xfrm>
            <a:off x="6479117" y="1892300"/>
            <a:ext cx="2427816" cy="38269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8C636266-8C4A-443F-BA10-BBF3FA6C1C15}"/>
              </a:ext>
            </a:extLst>
          </p:cNvPr>
          <p:cNvSpPr/>
          <p:nvPr userDrawn="1"/>
        </p:nvSpPr>
        <p:spPr>
          <a:xfrm>
            <a:off x="6671733" y="2277533"/>
            <a:ext cx="1295400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8F97036-34F3-43FF-BD82-FCB32A1583F6}"/>
              </a:ext>
            </a:extLst>
          </p:cNvPr>
          <p:cNvSpPr/>
          <p:nvPr userDrawn="1"/>
        </p:nvSpPr>
        <p:spPr>
          <a:xfrm>
            <a:off x="431801" y="1892300"/>
            <a:ext cx="2425700" cy="38269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900C5A1F-5AF0-4A4F-9C43-1977222C8DA6}"/>
              </a:ext>
            </a:extLst>
          </p:cNvPr>
          <p:cNvSpPr/>
          <p:nvPr userDrawn="1"/>
        </p:nvSpPr>
        <p:spPr>
          <a:xfrm>
            <a:off x="624417" y="2277533"/>
            <a:ext cx="1293283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11D2DCFF-2691-4933-A189-58FD0A9C7ADE}"/>
              </a:ext>
            </a:extLst>
          </p:cNvPr>
          <p:cNvSpPr/>
          <p:nvPr userDrawn="1"/>
        </p:nvSpPr>
        <p:spPr>
          <a:xfrm>
            <a:off x="3503084" y="1892300"/>
            <a:ext cx="2427816" cy="3826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chemeClr val="accent5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A9B371F7-5D30-477A-AF00-2BE4FBEB488E}"/>
              </a:ext>
            </a:extLst>
          </p:cNvPr>
          <p:cNvSpPr/>
          <p:nvPr userDrawn="1"/>
        </p:nvSpPr>
        <p:spPr>
          <a:xfrm>
            <a:off x="3695700" y="2277533"/>
            <a:ext cx="1295400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7EE991D0-0312-42E5-87D9-8F2645923D3B}"/>
              </a:ext>
            </a:extLst>
          </p:cNvPr>
          <p:cNvSpPr/>
          <p:nvPr userDrawn="1"/>
        </p:nvSpPr>
        <p:spPr>
          <a:xfrm>
            <a:off x="9448801" y="1892300"/>
            <a:ext cx="2427817" cy="3826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EA9AC031-875B-41F0-90FF-598B9AD703D9}"/>
              </a:ext>
            </a:extLst>
          </p:cNvPr>
          <p:cNvSpPr/>
          <p:nvPr userDrawn="1"/>
        </p:nvSpPr>
        <p:spPr>
          <a:xfrm>
            <a:off x="9641417" y="2277533"/>
            <a:ext cx="1293283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71275D4B-8D76-4422-BA9E-8EC4C13DC59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31801" y="2707613"/>
            <a:ext cx="2425700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509268" y="2742969"/>
            <a:ext cx="2421632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479117" y="2742969"/>
            <a:ext cx="2427816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9457899" y="2742969"/>
            <a:ext cx="2418719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6603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owolna_treść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DCED132-F654-4B0F-8C9A-2C3952E83CBA}"/>
              </a:ext>
            </a:extLst>
          </p:cNvPr>
          <p:cNvSpPr/>
          <p:nvPr userDrawn="1"/>
        </p:nvSpPr>
        <p:spPr>
          <a:xfrm>
            <a:off x="814917" y="1604434"/>
            <a:ext cx="2209800" cy="43201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9BF461D4-30DA-43CD-8F99-F218941168B3}"/>
              </a:ext>
            </a:extLst>
          </p:cNvPr>
          <p:cNvSpPr/>
          <p:nvPr userDrawn="1"/>
        </p:nvSpPr>
        <p:spPr>
          <a:xfrm>
            <a:off x="3505201" y="1604434"/>
            <a:ext cx="2207684" cy="43201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5084A0BC-B742-416C-9C31-B8E54EAAB128}"/>
              </a:ext>
            </a:extLst>
          </p:cNvPr>
          <p:cNvSpPr/>
          <p:nvPr userDrawn="1"/>
        </p:nvSpPr>
        <p:spPr>
          <a:xfrm>
            <a:off x="6191251" y="1604434"/>
            <a:ext cx="2207683" cy="43074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C1F0E4-3717-420F-9078-1A4D16B81EA8}"/>
              </a:ext>
            </a:extLst>
          </p:cNvPr>
          <p:cNvSpPr/>
          <p:nvPr userDrawn="1"/>
        </p:nvSpPr>
        <p:spPr>
          <a:xfrm>
            <a:off x="8976784" y="1604434"/>
            <a:ext cx="2207683" cy="43201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2C30A71E-6753-402B-B874-10815299AD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0"/>
          </p:nvPr>
        </p:nvSpPr>
        <p:spPr>
          <a:xfrm>
            <a:off x="1102784" y="1797051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1"/>
          </p:nvPr>
        </p:nvSpPr>
        <p:spPr>
          <a:xfrm>
            <a:off x="3793067" y="1795992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6479118" y="1795992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9264651" y="1789641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763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5_punkt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C76B160-53F6-41F4-BCE7-62EDF7235855}"/>
              </a:ext>
            </a:extLst>
          </p:cNvPr>
          <p:cNvSpPr/>
          <p:nvPr userDrawn="1"/>
        </p:nvSpPr>
        <p:spPr>
          <a:xfrm>
            <a:off x="334434" y="1892301"/>
            <a:ext cx="10850033" cy="6582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CABA8A3-0261-481E-91D2-FA3202D8E127}"/>
              </a:ext>
            </a:extLst>
          </p:cNvPr>
          <p:cNvSpPr/>
          <p:nvPr userDrawn="1"/>
        </p:nvSpPr>
        <p:spPr>
          <a:xfrm>
            <a:off x="334434" y="2770717"/>
            <a:ext cx="10850033" cy="658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630F8822-466C-4DAF-B3E0-605719067AED}"/>
              </a:ext>
            </a:extLst>
          </p:cNvPr>
          <p:cNvSpPr/>
          <p:nvPr userDrawn="1"/>
        </p:nvSpPr>
        <p:spPr>
          <a:xfrm>
            <a:off x="334434" y="3634317"/>
            <a:ext cx="10850033" cy="6582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C14D65CA-3AAC-4E9A-8ABA-448261CBE8D5}"/>
              </a:ext>
            </a:extLst>
          </p:cNvPr>
          <p:cNvSpPr/>
          <p:nvPr userDrawn="1"/>
        </p:nvSpPr>
        <p:spPr>
          <a:xfrm>
            <a:off x="334434" y="4497917"/>
            <a:ext cx="10850033" cy="658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4E497D40-4233-40DF-A077-8D9CAB5BF681}"/>
              </a:ext>
            </a:extLst>
          </p:cNvPr>
          <p:cNvSpPr/>
          <p:nvPr userDrawn="1"/>
        </p:nvSpPr>
        <p:spPr>
          <a:xfrm>
            <a:off x="334434" y="5363634"/>
            <a:ext cx="10850033" cy="6582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9874BCD5-B337-41EB-9028-B3B0222B6F9B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5923C41F-4B6C-4CEC-BB61-E8F0C40589B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15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F363D04D-EBF3-4FBB-B2BB-A23E3BCEF0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381840" y="1988840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406092" y="28598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06092" y="37234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406092" y="45870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5"/>
          </p:nvPr>
        </p:nvSpPr>
        <p:spPr>
          <a:xfrm>
            <a:off x="406092" y="5452748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9197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2A700228-1499-461E-87A8-3A8B43498688}"/>
              </a:ext>
            </a:extLst>
          </p:cNvPr>
          <p:cNvSpPr/>
          <p:nvPr userDrawn="1"/>
        </p:nvSpPr>
        <p:spPr>
          <a:xfrm>
            <a:off x="912284" y="3992033"/>
            <a:ext cx="2495549" cy="613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58E5355D-99E6-4954-973E-12E6A7743BA4}"/>
              </a:ext>
            </a:extLst>
          </p:cNvPr>
          <p:cNvSpPr/>
          <p:nvPr userDrawn="1"/>
        </p:nvSpPr>
        <p:spPr>
          <a:xfrm>
            <a:off x="6096000" y="3977218"/>
            <a:ext cx="2497667" cy="613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06BCEEE-F58A-4E79-916C-51160E867C9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35034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4" name="Symbol zastępczy obrazu 13"/>
          <p:cNvSpPr>
            <a:spLocks noGrp="1"/>
          </p:cNvSpPr>
          <p:nvPr>
            <p:ph type="pic" sz="quarter" idx="10"/>
          </p:nvPr>
        </p:nvSpPr>
        <p:spPr>
          <a:xfrm>
            <a:off x="912284" y="548218"/>
            <a:ext cx="4222749" cy="316864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5" name="Symbol zastępczy obrazu 13"/>
          <p:cNvSpPr>
            <a:spLocks noGrp="1"/>
          </p:cNvSpPr>
          <p:nvPr>
            <p:ph type="pic" sz="quarter" idx="11"/>
          </p:nvPr>
        </p:nvSpPr>
        <p:spPr>
          <a:xfrm>
            <a:off x="6096000" y="548681"/>
            <a:ext cx="4222749" cy="316864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897615" y="4389107"/>
            <a:ext cx="4238280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096002" y="4389107"/>
            <a:ext cx="4224468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8682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_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3E3DC58-9747-4D03-AFA3-8CA5034CEFC6}"/>
              </a:ext>
            </a:extLst>
          </p:cNvPr>
          <p:cNvSpPr/>
          <p:nvPr userDrawn="1"/>
        </p:nvSpPr>
        <p:spPr>
          <a:xfrm>
            <a:off x="0" y="0"/>
            <a:ext cx="12192000" cy="6885517"/>
          </a:xfrm>
          <a:prstGeom prst="rect">
            <a:avLst/>
          </a:prstGeom>
          <a:solidFill>
            <a:srgbClr val="0033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0753D1B4-2A71-40FC-A83A-BB59EEC120C9}"/>
              </a:ext>
            </a:extLst>
          </p:cNvPr>
          <p:cNvSpPr/>
          <p:nvPr userDrawn="1"/>
        </p:nvSpPr>
        <p:spPr>
          <a:xfrm>
            <a:off x="5135033" y="4519085"/>
            <a:ext cx="5090584" cy="61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B98B7CEE-7BC5-4057-8D80-3AF09D25CDA2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6C58D171-192B-41C8-8490-60972EB8020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35034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/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6943" y="3447863"/>
            <a:ext cx="4060324" cy="1752600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accent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30284" y="2324878"/>
            <a:ext cx="4802155" cy="864095"/>
          </a:xfrm>
        </p:spPr>
        <p:txBody>
          <a:bodyPr/>
          <a:lstStyle>
            <a:lvl1pPr algn="l">
              <a:tabLst/>
              <a:defRPr sz="42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624418" y="740834"/>
            <a:ext cx="4320116" cy="52810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7345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E36F483B-212C-468F-83EE-CA6E68A9B57B}"/>
              </a:ext>
            </a:extLst>
          </p:cNvPr>
          <p:cNvSpPr/>
          <p:nvPr userDrawn="1"/>
        </p:nvSpPr>
        <p:spPr>
          <a:xfrm>
            <a:off x="912284" y="4519085"/>
            <a:ext cx="9313333" cy="61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150D50B8-97A1-4822-B3F0-E02A889585DF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4E50FB5D-8A71-4FA6-8635-B5CCB61FA33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2285" y="645585"/>
            <a:ext cx="4320116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</a:t>
            </a:r>
            <a:br>
              <a:rPr lang="pl-PL" sz="1733" dirty="0">
                <a:solidFill>
                  <a:schemeClr val="tx2"/>
                </a:solidFill>
              </a:rPr>
            </a:br>
            <a:r>
              <a:rPr lang="pl-PL" sz="1733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27915" y="3447863"/>
            <a:ext cx="3963420" cy="1752600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30284" y="2324878"/>
            <a:ext cx="4802155" cy="864095"/>
          </a:xfrm>
        </p:spPr>
        <p:txBody>
          <a:bodyPr/>
          <a:lstStyle>
            <a:lvl1pPr algn="l">
              <a:tabLst/>
              <a:defRPr sz="72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06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ane_adres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37F6816A-1913-4291-9E29-73DCB5B46974}"/>
              </a:ext>
            </a:extLst>
          </p:cNvPr>
          <p:cNvSpPr/>
          <p:nvPr userDrawn="1"/>
        </p:nvSpPr>
        <p:spPr>
          <a:xfrm rot="16200000">
            <a:off x="-1834091" y="3389842"/>
            <a:ext cx="5952067" cy="783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1EE604A-FC93-4939-B63F-3B6AB839CA90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pic>
        <p:nvPicPr>
          <p:cNvPr id="5" name="Obraz 4" descr="Logo portalu Face Book" title="FB">
            <a:extLst>
              <a:ext uri="{FF2B5EF4-FFF2-40B4-BE49-F238E27FC236}">
                <a16:creationId xmlns:a16="http://schemas.microsoft.com/office/drawing/2014/main" xmlns="" id="{79DB8204-1BED-4DA6-BA28-FB657625DC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9118" y="3621617"/>
            <a:ext cx="1149349" cy="1151467"/>
          </a:xfrm>
          <a:prstGeom prst="rect">
            <a:avLst/>
          </a:prstGeom>
        </p:spPr>
      </p:pic>
      <p:pic>
        <p:nvPicPr>
          <p:cNvPr id="6" name="Obraz 5" descr="Logo Instagram" title="Instagram">
            <a:extLst>
              <a:ext uri="{FF2B5EF4-FFF2-40B4-BE49-F238E27FC236}">
                <a16:creationId xmlns:a16="http://schemas.microsoft.com/office/drawing/2014/main" xmlns="" id="{E4942F2F-9EEF-4ED7-BE08-25AD0C96D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9117" y="5253567"/>
            <a:ext cx="1157816" cy="1151467"/>
          </a:xfrm>
          <a:prstGeom prst="rect">
            <a:avLst/>
          </a:prstGeom>
        </p:spPr>
      </p:pic>
      <p:pic>
        <p:nvPicPr>
          <p:cNvPr id="7" name="Obraz 6" descr="Logo portalu Twitter" title="TT">
            <a:extLst>
              <a:ext uri="{FF2B5EF4-FFF2-40B4-BE49-F238E27FC236}">
                <a16:creationId xmlns:a16="http://schemas.microsoft.com/office/drawing/2014/main" xmlns="" id="{657BA08E-DE30-4D19-AE46-483D46116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9117" y="1989667"/>
            <a:ext cx="1157816" cy="1151467"/>
          </a:xfrm>
          <a:prstGeom prst="rect">
            <a:avLst/>
          </a:prstGeom>
        </p:spPr>
      </p:pic>
      <p:pic>
        <p:nvPicPr>
          <p:cNvPr id="8" name="Obraz 7" descr="Logo_strony_internetowej_WWW" title="www">
            <a:extLst>
              <a:ext uri="{FF2B5EF4-FFF2-40B4-BE49-F238E27FC236}">
                <a16:creationId xmlns:a16="http://schemas.microsoft.com/office/drawing/2014/main" xmlns="" id="{97B796D3-F00A-4EFA-9B60-7FA9B7F262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3351" y="357717"/>
            <a:ext cx="1168400" cy="1151467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CEAA02C6-BC56-49A1-9325-A2413EE561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15817" y="2084917"/>
            <a:ext cx="30734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667" dirty="0"/>
              <a:t>@MFIPR_GOV_PL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3C37921B-8DB5-41F3-8AB9-4DCDBE3C9DB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3767" y="3716867"/>
            <a:ext cx="37338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sz="2667" dirty="0"/>
              <a:t>@</a:t>
            </a:r>
            <a:r>
              <a:rPr lang="pl-PL" sz="2667" dirty="0" err="1"/>
              <a:t>MinisterstwoFunduszy</a:t>
            </a:r>
            <a:endParaRPr lang="pl-PL" sz="2667" dirty="0"/>
          </a:p>
          <a:p>
            <a:pPr>
              <a:lnSpc>
                <a:spcPct val="100000"/>
              </a:lnSpc>
              <a:defRPr/>
            </a:pPr>
            <a:r>
              <a:rPr lang="pl-PL" sz="2667" dirty="0" err="1"/>
              <a:t>iPolitykiRegionalnej</a:t>
            </a:r>
            <a:endParaRPr lang="pl-PL" sz="2667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8DF3F6B7-2E9D-4BCC-8395-85073711A94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13184" y="5348817"/>
            <a:ext cx="3071283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667" dirty="0"/>
              <a:t>#wspolna2przez4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B5F42F33-9FE5-4F53-987D-6D9E21DF869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15817" y="548217"/>
            <a:ext cx="30734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sz="2667" dirty="0"/>
              <a:t>www.gov.pl/web/</a:t>
            </a:r>
            <a:br>
              <a:rPr lang="pl-PL" sz="2667" dirty="0"/>
            </a:br>
            <a:r>
              <a:rPr lang="pl-PL" sz="2667" dirty="0"/>
              <a:t>fundusze-regiony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1E9D8515-DA96-45CF-8596-44A7224B7F6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5885" y="645585"/>
            <a:ext cx="3456516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</a:t>
            </a:r>
            <a:br>
              <a:rPr lang="pl-PL" sz="1733" dirty="0">
                <a:solidFill>
                  <a:schemeClr val="tx2"/>
                </a:solidFill>
              </a:rPr>
            </a:br>
            <a:r>
              <a:rPr lang="pl-PL" sz="1733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9509" y="2948949"/>
            <a:ext cx="4802155" cy="864095"/>
          </a:xfrm>
        </p:spPr>
        <p:txBody>
          <a:bodyPr/>
          <a:lstStyle>
            <a:lvl1pPr algn="l">
              <a:lnSpc>
                <a:spcPct val="150000"/>
              </a:lnSpc>
              <a:tabLst/>
              <a:defRPr sz="2667" b="1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741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D4F8FF5D-3214-4B7A-BEE5-C58A9917F7DC}"/>
              </a:ext>
            </a:extLst>
          </p:cNvPr>
          <p:cNvSpPr/>
          <p:nvPr userDrawn="1"/>
        </p:nvSpPr>
        <p:spPr>
          <a:xfrm>
            <a:off x="814917" y="1123952"/>
            <a:ext cx="2783416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E788AC4-EF6C-42D6-845F-A0D3B426802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7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C730E8A8-9F00-44E8-ABBD-BE54BF00B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55574" y="2660915"/>
            <a:ext cx="9697077" cy="864095"/>
          </a:xfrm>
        </p:spPr>
        <p:txBody>
          <a:bodyPr/>
          <a:lstStyle>
            <a:lvl1pPr algn="l">
              <a:tabLst/>
              <a:defRPr sz="5333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38839" y="4581128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235201" y="1316766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94855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117AE3E3-4E15-456C-9CEE-02018797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D13C8C4C-F98B-41D6-8492-57C67795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808B43A7-2940-4206-AABC-49E0BDA9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2583-AF9A-4528-8BF4-4988AE174A3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791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8538113F-31C6-4298-9F9B-16479FFA7EE8}"/>
              </a:ext>
            </a:extLst>
          </p:cNvPr>
          <p:cNvSpPr/>
          <p:nvPr userDrawn="1"/>
        </p:nvSpPr>
        <p:spPr>
          <a:xfrm>
            <a:off x="0" y="2180167"/>
            <a:ext cx="10033000" cy="14393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3BAF2E6-A360-47CD-AD42-384DD697D9BC}"/>
              </a:ext>
            </a:extLst>
          </p:cNvPr>
          <p:cNvSpPr/>
          <p:nvPr userDrawn="1"/>
        </p:nvSpPr>
        <p:spPr>
          <a:xfrm>
            <a:off x="0" y="774700"/>
            <a:ext cx="12192000" cy="613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5BB81580-0F06-4222-BBEA-F05FE4A3AE0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7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CFCC7149-1FC1-4C0B-BCDE-3816854182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2372883"/>
            <a:ext cx="11713301" cy="864095"/>
          </a:xfrm>
        </p:spPr>
        <p:txBody>
          <a:bodyPr/>
          <a:lstStyle>
            <a:lvl1pPr algn="l">
              <a:tabLst/>
              <a:defRPr sz="64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55574" y="4241305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daty 6">
            <a:extLst>
              <a:ext uri="{FF2B5EF4-FFF2-40B4-BE49-F238E27FC236}">
                <a16:creationId xmlns:a16="http://schemas.microsoft.com/office/drawing/2014/main" xmlns="" id="{AE742289-BED8-4739-8E96-CEC81856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>
            <a:extLst>
              <a:ext uri="{FF2B5EF4-FFF2-40B4-BE49-F238E27FC236}">
                <a16:creationId xmlns:a16="http://schemas.microsoft.com/office/drawing/2014/main" xmlns="" id="{D8F8DE5B-ECE9-4952-A14C-448B20AD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8">
            <a:extLst>
              <a:ext uri="{FF2B5EF4-FFF2-40B4-BE49-F238E27FC236}">
                <a16:creationId xmlns:a16="http://schemas.microsoft.com/office/drawing/2014/main" xmlns="" id="{9D3644CE-3643-47B8-9C12-2A200D55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7BF1-3F84-42DB-B0C6-D710C429DB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009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4C2ABE06-A9C9-41AE-8006-D7279238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8011D91C-69BE-4C49-B00F-379CD476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24BD74C8-98A7-4635-BBBB-035740E3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B81D-48E9-4DA2-9372-0678E6D7D2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992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232AF6EA-07F7-43A4-9E76-F9E90876156A}"/>
              </a:ext>
            </a:extLst>
          </p:cNvPr>
          <p:cNvSpPr/>
          <p:nvPr userDrawn="1"/>
        </p:nvSpPr>
        <p:spPr>
          <a:xfrm>
            <a:off x="1" y="0"/>
            <a:ext cx="5135033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F4B69766-47B6-4E86-951A-D78756B5C44D}"/>
              </a:ext>
            </a:extLst>
          </p:cNvPr>
          <p:cNvSpPr/>
          <p:nvPr userDrawn="1"/>
        </p:nvSpPr>
        <p:spPr>
          <a:xfrm>
            <a:off x="6096001" y="5829300"/>
            <a:ext cx="5761567" cy="613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A260F17-91B0-4EC2-A97C-56AD4D01DB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bg1">
                    <a:lumMod val="9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78075" y="1220755"/>
            <a:ext cx="4896544" cy="1248139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6079067" y="260649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6094810" y="2564905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44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tekst_MFi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8BB57E89-3122-436D-9237-52CC20B11077}"/>
              </a:ext>
            </a:extLst>
          </p:cNvPr>
          <p:cNvSpPr/>
          <p:nvPr userDrawn="1"/>
        </p:nvSpPr>
        <p:spPr>
          <a:xfrm>
            <a:off x="5327651" y="260351"/>
            <a:ext cx="6625167" cy="63373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63480D97-2896-43D6-BB66-DD4A0C13E0B1}"/>
              </a:ext>
            </a:extLst>
          </p:cNvPr>
          <p:cNvSpPr/>
          <p:nvPr userDrawn="1"/>
        </p:nvSpPr>
        <p:spPr>
          <a:xfrm>
            <a:off x="6096000" y="1221318"/>
            <a:ext cx="6096000" cy="441536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737F4D1-A620-40E1-9E05-F9B3B0E1EC2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3934" y="6212418"/>
            <a:ext cx="62399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66884" y="3236979"/>
            <a:ext cx="4802915" cy="1752600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239184" y="260352"/>
            <a:ext cx="3937000" cy="547290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8880309" y="2276873"/>
            <a:ext cx="2708672" cy="673364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624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8FA3BB7-33E7-422D-8CD0-4561895E506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944534" y="6212418"/>
            <a:ext cx="71035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360" y="3140968"/>
            <a:ext cx="4800533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35361" y="1988841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6096001" y="548680"/>
            <a:ext cx="5761567" cy="48975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6105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DD83D45-FAE0-4E02-AC2D-0F0D90978460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CF76A00B-5815-4D61-B80B-12298EF81BA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22901" y="6212418"/>
            <a:ext cx="66251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23926" y="586780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335361" y="2084851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9577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16AE8185-A976-4333-A2A4-75E9B099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EC154DBD-4265-44BD-B731-D6E6D114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0CE0E890-29D9-480E-BCB4-AC8E0D07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57CF-9FAF-41D8-9A1B-1237EC9EF5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3468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4_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A47CAA1-DD2F-45AD-9262-3264D41C53EC}"/>
              </a:ext>
            </a:extLst>
          </p:cNvPr>
          <p:cNvSpPr/>
          <p:nvPr userDrawn="1"/>
        </p:nvSpPr>
        <p:spPr>
          <a:xfrm>
            <a:off x="5135033" y="548218"/>
            <a:ext cx="2880784" cy="28807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9EFACD1F-B714-43A9-8589-263362317880}"/>
              </a:ext>
            </a:extLst>
          </p:cNvPr>
          <p:cNvSpPr/>
          <p:nvPr userDrawn="1"/>
        </p:nvSpPr>
        <p:spPr>
          <a:xfrm>
            <a:off x="8303685" y="3716867"/>
            <a:ext cx="2880783" cy="28807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C7C83FEE-B70C-4701-A96F-090CB13BF1DD}"/>
              </a:ext>
            </a:extLst>
          </p:cNvPr>
          <p:cNvSpPr/>
          <p:nvPr userDrawn="1"/>
        </p:nvSpPr>
        <p:spPr>
          <a:xfrm>
            <a:off x="5135033" y="3716867"/>
            <a:ext cx="2880784" cy="28807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BD50D46-B685-4125-9451-4515F49E2519}"/>
              </a:ext>
            </a:extLst>
          </p:cNvPr>
          <p:cNvSpPr/>
          <p:nvPr userDrawn="1"/>
        </p:nvSpPr>
        <p:spPr>
          <a:xfrm>
            <a:off x="8303685" y="548218"/>
            <a:ext cx="2880783" cy="28807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1131762C-9342-4525-BDCD-665B57E56871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5C2E7E91-0534-4EEE-881F-2C57B74B179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567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DF2DEBE-8A68-4E44-9DC1-AADC10E044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2868" y="889001"/>
            <a:ext cx="24024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0759B7B5-8815-4F30-A5E5-5C6753713D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74217" y="3909485"/>
            <a:ext cx="24024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60A6152F-8B19-49BD-8D8F-C28E0A65D8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9001" y="3949701"/>
            <a:ext cx="24024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2" name="Symbol zastępczy obrazu 21"/>
          <p:cNvSpPr>
            <a:spLocks noGrp="1"/>
          </p:cNvSpPr>
          <p:nvPr>
            <p:ph type="pic" sz="quarter" idx="10"/>
          </p:nvPr>
        </p:nvSpPr>
        <p:spPr>
          <a:xfrm>
            <a:off x="5281845" y="644691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3" name="Symbol zastępczy obrazu 21"/>
          <p:cNvSpPr>
            <a:spLocks noGrp="1"/>
          </p:cNvSpPr>
          <p:nvPr>
            <p:ph type="pic" sz="quarter" idx="11"/>
          </p:nvPr>
        </p:nvSpPr>
        <p:spPr>
          <a:xfrm>
            <a:off x="8424895" y="644691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4" name="Symbol zastępczy obrazu 21"/>
          <p:cNvSpPr>
            <a:spLocks noGrp="1"/>
          </p:cNvSpPr>
          <p:nvPr>
            <p:ph type="pic" sz="quarter" idx="12"/>
          </p:nvPr>
        </p:nvSpPr>
        <p:spPr>
          <a:xfrm>
            <a:off x="5256246" y="3838052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5" name="Symbol zastępczy obrazu 21"/>
          <p:cNvSpPr>
            <a:spLocks noGrp="1"/>
          </p:cNvSpPr>
          <p:nvPr>
            <p:ph type="pic" sz="quarter" idx="13"/>
          </p:nvPr>
        </p:nvSpPr>
        <p:spPr>
          <a:xfrm>
            <a:off x="8424895" y="3839811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629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3F8CA6B-63D1-4D66-92D2-74967DAD39E3}"/>
              </a:ext>
            </a:extLst>
          </p:cNvPr>
          <p:cNvSpPr/>
          <p:nvPr userDrawn="1"/>
        </p:nvSpPr>
        <p:spPr>
          <a:xfrm>
            <a:off x="6479117" y="1892300"/>
            <a:ext cx="2427816" cy="38269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90DFE67-1A06-484E-A1F2-10DEC33EFFCA}"/>
              </a:ext>
            </a:extLst>
          </p:cNvPr>
          <p:cNvSpPr/>
          <p:nvPr userDrawn="1"/>
        </p:nvSpPr>
        <p:spPr>
          <a:xfrm>
            <a:off x="6671733" y="2277533"/>
            <a:ext cx="1295400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A9E1A029-AD7F-400D-9F19-7B8136722FB6}"/>
              </a:ext>
            </a:extLst>
          </p:cNvPr>
          <p:cNvSpPr/>
          <p:nvPr userDrawn="1"/>
        </p:nvSpPr>
        <p:spPr>
          <a:xfrm>
            <a:off x="431801" y="1892300"/>
            <a:ext cx="2425700" cy="38269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DFF1D01F-E041-4615-AFAE-CD803551E86D}"/>
              </a:ext>
            </a:extLst>
          </p:cNvPr>
          <p:cNvSpPr/>
          <p:nvPr userDrawn="1"/>
        </p:nvSpPr>
        <p:spPr>
          <a:xfrm>
            <a:off x="624417" y="2277533"/>
            <a:ext cx="1293283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D53074BE-17FF-4B49-9F48-012D74147E68}"/>
              </a:ext>
            </a:extLst>
          </p:cNvPr>
          <p:cNvSpPr/>
          <p:nvPr userDrawn="1"/>
        </p:nvSpPr>
        <p:spPr>
          <a:xfrm>
            <a:off x="3503084" y="1892300"/>
            <a:ext cx="2427816" cy="3826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chemeClr val="accent5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446EFA3C-669A-421A-ACB2-D6F6272EE8ED}"/>
              </a:ext>
            </a:extLst>
          </p:cNvPr>
          <p:cNvSpPr/>
          <p:nvPr userDrawn="1"/>
        </p:nvSpPr>
        <p:spPr>
          <a:xfrm>
            <a:off x="3695700" y="2277533"/>
            <a:ext cx="1295400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89553C87-8A91-4602-891E-3BEDDD6269F8}"/>
              </a:ext>
            </a:extLst>
          </p:cNvPr>
          <p:cNvSpPr/>
          <p:nvPr userDrawn="1"/>
        </p:nvSpPr>
        <p:spPr>
          <a:xfrm>
            <a:off x="9448801" y="1892300"/>
            <a:ext cx="2427817" cy="3826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1218F13-4A3B-437B-B7B6-C8F1DD39A58A}"/>
              </a:ext>
            </a:extLst>
          </p:cNvPr>
          <p:cNvSpPr/>
          <p:nvPr userDrawn="1"/>
        </p:nvSpPr>
        <p:spPr>
          <a:xfrm>
            <a:off x="9641417" y="2277533"/>
            <a:ext cx="1293283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314770C8-E2A4-41E8-A540-785AF552EC0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31801" y="2707613"/>
            <a:ext cx="2425700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509268" y="2742969"/>
            <a:ext cx="2421632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479117" y="2742969"/>
            <a:ext cx="2427816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9457899" y="2742969"/>
            <a:ext cx="2418719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94738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owolna_treść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83B3BDD-CD87-4D45-B17E-286565EE4903}"/>
              </a:ext>
            </a:extLst>
          </p:cNvPr>
          <p:cNvSpPr/>
          <p:nvPr userDrawn="1"/>
        </p:nvSpPr>
        <p:spPr>
          <a:xfrm>
            <a:off x="814917" y="1604434"/>
            <a:ext cx="2209800" cy="43201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610A0AA-0B86-4E1E-BD4D-F28C009B404B}"/>
              </a:ext>
            </a:extLst>
          </p:cNvPr>
          <p:cNvSpPr/>
          <p:nvPr userDrawn="1"/>
        </p:nvSpPr>
        <p:spPr>
          <a:xfrm>
            <a:off x="3505201" y="1604434"/>
            <a:ext cx="2207684" cy="43201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CBB22D80-869A-4917-95FD-65732EB27142}"/>
              </a:ext>
            </a:extLst>
          </p:cNvPr>
          <p:cNvSpPr/>
          <p:nvPr userDrawn="1"/>
        </p:nvSpPr>
        <p:spPr>
          <a:xfrm>
            <a:off x="6191251" y="1604434"/>
            <a:ext cx="2207683" cy="43074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870EE7A5-CDD0-4030-B270-4F0BA061BD0F}"/>
              </a:ext>
            </a:extLst>
          </p:cNvPr>
          <p:cNvSpPr/>
          <p:nvPr userDrawn="1"/>
        </p:nvSpPr>
        <p:spPr>
          <a:xfrm>
            <a:off x="8976784" y="1604434"/>
            <a:ext cx="2207683" cy="43201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3DFE6128-B332-4073-9C10-BEA138F3E86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0"/>
          </p:nvPr>
        </p:nvSpPr>
        <p:spPr>
          <a:xfrm>
            <a:off x="1102784" y="1797051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1"/>
          </p:nvPr>
        </p:nvSpPr>
        <p:spPr>
          <a:xfrm>
            <a:off x="3793067" y="1795992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6479118" y="1795992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9264651" y="1789641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61592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5_punkt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A5BA9158-CE47-4199-8666-0373D56104A3}"/>
              </a:ext>
            </a:extLst>
          </p:cNvPr>
          <p:cNvSpPr/>
          <p:nvPr userDrawn="1"/>
        </p:nvSpPr>
        <p:spPr>
          <a:xfrm>
            <a:off x="334434" y="1892301"/>
            <a:ext cx="10850033" cy="6582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C8E4A99-67C2-4DE4-BB28-ED81691CA3FE}"/>
              </a:ext>
            </a:extLst>
          </p:cNvPr>
          <p:cNvSpPr/>
          <p:nvPr userDrawn="1"/>
        </p:nvSpPr>
        <p:spPr>
          <a:xfrm>
            <a:off x="334434" y="2770717"/>
            <a:ext cx="10850033" cy="658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CF1D5A04-DEAE-4296-A2D4-D5D576CFD126}"/>
              </a:ext>
            </a:extLst>
          </p:cNvPr>
          <p:cNvSpPr/>
          <p:nvPr userDrawn="1"/>
        </p:nvSpPr>
        <p:spPr>
          <a:xfrm>
            <a:off x="334434" y="3634317"/>
            <a:ext cx="10850033" cy="6582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55FE38A0-1F7E-45C4-BD1A-D971A8B47831}"/>
              </a:ext>
            </a:extLst>
          </p:cNvPr>
          <p:cNvSpPr/>
          <p:nvPr userDrawn="1"/>
        </p:nvSpPr>
        <p:spPr>
          <a:xfrm>
            <a:off x="334434" y="4497917"/>
            <a:ext cx="10850033" cy="658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A0FE8127-7DC9-45F0-9724-C0D11B2F1D02}"/>
              </a:ext>
            </a:extLst>
          </p:cNvPr>
          <p:cNvSpPr/>
          <p:nvPr userDrawn="1"/>
        </p:nvSpPr>
        <p:spPr>
          <a:xfrm>
            <a:off x="334434" y="5363634"/>
            <a:ext cx="10850033" cy="6582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CE549444-1DD3-439A-8FAA-D00149B05EA2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B75444EB-F033-4A2F-9E02-894AF189DAE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15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FEFCF002-EB13-4D68-88F4-936DD9DFF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381840" y="1988840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406092" y="28598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06092" y="37234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406092" y="45870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5"/>
          </p:nvPr>
        </p:nvSpPr>
        <p:spPr>
          <a:xfrm>
            <a:off x="406092" y="5452748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9832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362CDD7-F4E0-42FE-AD7B-E79C752D31D0}"/>
              </a:ext>
            </a:extLst>
          </p:cNvPr>
          <p:cNvSpPr/>
          <p:nvPr userDrawn="1"/>
        </p:nvSpPr>
        <p:spPr>
          <a:xfrm>
            <a:off x="912284" y="3992033"/>
            <a:ext cx="2495549" cy="613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0B23C2A-2A5C-421A-96BD-E8EBC3B2077A}"/>
              </a:ext>
            </a:extLst>
          </p:cNvPr>
          <p:cNvSpPr/>
          <p:nvPr userDrawn="1"/>
        </p:nvSpPr>
        <p:spPr>
          <a:xfrm>
            <a:off x="6096000" y="3977218"/>
            <a:ext cx="2497667" cy="613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5BD4874-4446-4073-918B-614BF965C4E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35034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4" name="Symbol zastępczy obrazu 13"/>
          <p:cNvSpPr>
            <a:spLocks noGrp="1"/>
          </p:cNvSpPr>
          <p:nvPr>
            <p:ph type="pic" sz="quarter" idx="10"/>
          </p:nvPr>
        </p:nvSpPr>
        <p:spPr>
          <a:xfrm>
            <a:off x="912284" y="548218"/>
            <a:ext cx="4222749" cy="316864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5" name="Symbol zastępczy obrazu 13"/>
          <p:cNvSpPr>
            <a:spLocks noGrp="1"/>
          </p:cNvSpPr>
          <p:nvPr>
            <p:ph type="pic" sz="quarter" idx="11"/>
          </p:nvPr>
        </p:nvSpPr>
        <p:spPr>
          <a:xfrm>
            <a:off x="6096000" y="548681"/>
            <a:ext cx="4222749" cy="316864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897615" y="4389107"/>
            <a:ext cx="4238280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096002" y="4389107"/>
            <a:ext cx="4224468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4173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E5D88905-47D5-458A-BA4E-0222A782C34A}"/>
              </a:ext>
            </a:extLst>
          </p:cNvPr>
          <p:cNvSpPr/>
          <p:nvPr userDrawn="1"/>
        </p:nvSpPr>
        <p:spPr>
          <a:xfrm>
            <a:off x="0" y="2180167"/>
            <a:ext cx="10033000" cy="14393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458F71E-0D72-4D64-BC40-E1FB171DBC97}"/>
              </a:ext>
            </a:extLst>
          </p:cNvPr>
          <p:cNvSpPr/>
          <p:nvPr userDrawn="1"/>
        </p:nvSpPr>
        <p:spPr>
          <a:xfrm>
            <a:off x="0" y="774700"/>
            <a:ext cx="12192000" cy="613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60E9C059-F79D-4064-B360-C0552672A28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7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FA58069A-0E29-48C6-ACE7-2004C05DD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2372883"/>
            <a:ext cx="11713301" cy="864095"/>
          </a:xfrm>
        </p:spPr>
        <p:txBody>
          <a:bodyPr/>
          <a:lstStyle>
            <a:lvl1pPr algn="l">
              <a:tabLst/>
              <a:defRPr sz="64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55574" y="4241305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daty 6">
            <a:extLst>
              <a:ext uri="{FF2B5EF4-FFF2-40B4-BE49-F238E27FC236}">
                <a16:creationId xmlns:a16="http://schemas.microsoft.com/office/drawing/2014/main" xmlns="" id="{9D65BD12-2A05-4C0D-B123-3475FF34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>
            <a:extLst>
              <a:ext uri="{FF2B5EF4-FFF2-40B4-BE49-F238E27FC236}">
                <a16:creationId xmlns:a16="http://schemas.microsoft.com/office/drawing/2014/main" xmlns="" id="{110A2335-E5AB-476A-865E-760FF6C8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8">
            <a:extLst>
              <a:ext uri="{FF2B5EF4-FFF2-40B4-BE49-F238E27FC236}">
                <a16:creationId xmlns:a16="http://schemas.microsoft.com/office/drawing/2014/main" xmlns="" id="{9E91ED49-319D-49D2-AE84-B5F108D0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75E3-D387-4EEB-9DD8-C1BB0ACC2A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5443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_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0FBAC520-8023-44C4-883F-D9E901F6F8AE}"/>
              </a:ext>
            </a:extLst>
          </p:cNvPr>
          <p:cNvSpPr/>
          <p:nvPr userDrawn="1"/>
        </p:nvSpPr>
        <p:spPr>
          <a:xfrm>
            <a:off x="0" y="0"/>
            <a:ext cx="12192000" cy="6885517"/>
          </a:xfrm>
          <a:prstGeom prst="rect">
            <a:avLst/>
          </a:prstGeom>
          <a:solidFill>
            <a:srgbClr val="0033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4420E7A-28C0-444F-ACF1-FE17361C978C}"/>
              </a:ext>
            </a:extLst>
          </p:cNvPr>
          <p:cNvSpPr/>
          <p:nvPr userDrawn="1"/>
        </p:nvSpPr>
        <p:spPr>
          <a:xfrm>
            <a:off x="5135033" y="4519085"/>
            <a:ext cx="5090584" cy="61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9DC2CCA-EE04-495A-84A7-86401737C36C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4E457520-0610-4EAA-AF2E-0985A3771D0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35034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/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6943" y="3447863"/>
            <a:ext cx="4060324" cy="1752600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accent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30284" y="2324878"/>
            <a:ext cx="4802155" cy="864095"/>
          </a:xfrm>
        </p:spPr>
        <p:txBody>
          <a:bodyPr/>
          <a:lstStyle>
            <a:lvl1pPr algn="l">
              <a:tabLst/>
              <a:defRPr sz="42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624418" y="740834"/>
            <a:ext cx="4320116" cy="52810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94292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374FC1E-209F-4F64-9A87-296E67AF0BB4}"/>
              </a:ext>
            </a:extLst>
          </p:cNvPr>
          <p:cNvSpPr/>
          <p:nvPr userDrawn="1"/>
        </p:nvSpPr>
        <p:spPr>
          <a:xfrm>
            <a:off x="912284" y="4519085"/>
            <a:ext cx="9313333" cy="61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7B571BE-6168-4BA8-BA89-E78FFBA82764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19132E85-15D6-49DC-8CCF-D991CE9BF80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2285" y="645585"/>
            <a:ext cx="4320116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</a:t>
            </a:r>
            <a:br>
              <a:rPr lang="pl-PL" sz="1733" dirty="0">
                <a:solidFill>
                  <a:schemeClr val="tx2"/>
                </a:solidFill>
              </a:rPr>
            </a:br>
            <a:r>
              <a:rPr lang="pl-PL" sz="1733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27915" y="3447863"/>
            <a:ext cx="3963420" cy="1752600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30284" y="2324878"/>
            <a:ext cx="4802155" cy="864095"/>
          </a:xfrm>
        </p:spPr>
        <p:txBody>
          <a:bodyPr/>
          <a:lstStyle>
            <a:lvl1pPr algn="l">
              <a:tabLst/>
              <a:defRPr sz="72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529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ane_adres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ED210FE-25CB-4326-BF8C-D7D122788809}"/>
              </a:ext>
            </a:extLst>
          </p:cNvPr>
          <p:cNvSpPr/>
          <p:nvPr userDrawn="1"/>
        </p:nvSpPr>
        <p:spPr>
          <a:xfrm rot="16200000">
            <a:off x="-1834091" y="3389842"/>
            <a:ext cx="5952067" cy="783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567774E-E781-4E26-9D79-7B862CEB3A74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pic>
        <p:nvPicPr>
          <p:cNvPr id="5" name="Obraz 4" descr="Logo portalu Face Book" title="FB">
            <a:extLst>
              <a:ext uri="{FF2B5EF4-FFF2-40B4-BE49-F238E27FC236}">
                <a16:creationId xmlns:a16="http://schemas.microsoft.com/office/drawing/2014/main" xmlns="" id="{8B80FB52-1135-4C0D-BFCC-F9DBDCCFC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9118" y="3621617"/>
            <a:ext cx="1149349" cy="1151467"/>
          </a:xfrm>
          <a:prstGeom prst="rect">
            <a:avLst/>
          </a:prstGeom>
        </p:spPr>
      </p:pic>
      <p:pic>
        <p:nvPicPr>
          <p:cNvPr id="6" name="Obraz 5" descr="Logo Instagram" title="Instagram">
            <a:extLst>
              <a:ext uri="{FF2B5EF4-FFF2-40B4-BE49-F238E27FC236}">
                <a16:creationId xmlns:a16="http://schemas.microsoft.com/office/drawing/2014/main" xmlns="" id="{C93A3B68-5E8E-447A-BE15-D7E49CB2D5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9117" y="5253567"/>
            <a:ext cx="1157816" cy="1151467"/>
          </a:xfrm>
          <a:prstGeom prst="rect">
            <a:avLst/>
          </a:prstGeom>
        </p:spPr>
      </p:pic>
      <p:pic>
        <p:nvPicPr>
          <p:cNvPr id="7" name="Obraz 6" descr="Logo portalu Twitter" title="TT">
            <a:extLst>
              <a:ext uri="{FF2B5EF4-FFF2-40B4-BE49-F238E27FC236}">
                <a16:creationId xmlns:a16="http://schemas.microsoft.com/office/drawing/2014/main" xmlns="" id="{D1DB78B2-490D-4B17-8715-09F739C56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9117" y="1989667"/>
            <a:ext cx="1157816" cy="1151467"/>
          </a:xfrm>
          <a:prstGeom prst="rect">
            <a:avLst/>
          </a:prstGeom>
        </p:spPr>
      </p:pic>
      <p:pic>
        <p:nvPicPr>
          <p:cNvPr id="8" name="Obraz 7" descr="Logo_strony_internetowej_WWW" title="www">
            <a:extLst>
              <a:ext uri="{FF2B5EF4-FFF2-40B4-BE49-F238E27FC236}">
                <a16:creationId xmlns:a16="http://schemas.microsoft.com/office/drawing/2014/main" xmlns="" id="{F1AE0EB6-61DB-4D02-8771-37FC277FFE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3351" y="357717"/>
            <a:ext cx="1168400" cy="1151467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01D7E27-BE8D-456E-946D-7D04CFBB785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15817" y="2084917"/>
            <a:ext cx="30734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667" dirty="0"/>
              <a:t>@MFIPR_GOV_PL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32DE8636-3BA6-4CD2-93BB-D8B16DC464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3767" y="3716867"/>
            <a:ext cx="37338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sz="2667" dirty="0"/>
              <a:t>@</a:t>
            </a:r>
            <a:r>
              <a:rPr lang="pl-PL" sz="2667" dirty="0" err="1"/>
              <a:t>MinisterstwoFunduszy</a:t>
            </a:r>
            <a:endParaRPr lang="pl-PL" sz="2667" dirty="0"/>
          </a:p>
          <a:p>
            <a:pPr>
              <a:lnSpc>
                <a:spcPct val="100000"/>
              </a:lnSpc>
              <a:defRPr/>
            </a:pPr>
            <a:r>
              <a:rPr lang="pl-PL" sz="2667" dirty="0" err="1"/>
              <a:t>iPolitykiRegionalnej</a:t>
            </a:r>
            <a:endParaRPr lang="pl-PL" sz="2667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24A7E5EC-B0C2-442E-AA28-B47D906F97C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13184" y="5348817"/>
            <a:ext cx="3071283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667" dirty="0"/>
              <a:t>#wspolna2przez4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A3256B73-0109-4011-9FB4-A9FA860F7CD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15817" y="548217"/>
            <a:ext cx="30734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sz="2667" dirty="0"/>
              <a:t>www.gov.pl/web/</a:t>
            </a:r>
            <a:br>
              <a:rPr lang="pl-PL" sz="2667" dirty="0"/>
            </a:br>
            <a:r>
              <a:rPr lang="pl-PL" sz="2667" dirty="0"/>
              <a:t>fundusze-regiony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9ED1C450-3EE8-485A-B863-DB835BB7E8B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5885" y="645585"/>
            <a:ext cx="3456516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</a:t>
            </a:r>
            <a:br>
              <a:rPr lang="pl-PL" sz="1733" dirty="0">
                <a:solidFill>
                  <a:schemeClr val="tx2"/>
                </a:solidFill>
              </a:rPr>
            </a:br>
            <a:r>
              <a:rPr lang="pl-PL" sz="1733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9509" y="2948949"/>
            <a:ext cx="4802155" cy="864095"/>
          </a:xfrm>
        </p:spPr>
        <p:txBody>
          <a:bodyPr/>
          <a:lstStyle>
            <a:lvl1pPr algn="l">
              <a:lnSpc>
                <a:spcPct val="150000"/>
              </a:lnSpc>
              <a:tabLst/>
              <a:defRPr sz="2667" b="1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1968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DEE603F7-E846-4B5E-9C65-8AD1EC59BB40}"/>
              </a:ext>
            </a:extLst>
          </p:cNvPr>
          <p:cNvSpPr/>
          <p:nvPr userDrawn="1"/>
        </p:nvSpPr>
        <p:spPr>
          <a:xfrm>
            <a:off x="814917" y="1123952"/>
            <a:ext cx="2783416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10049019-5AB0-4E78-8FFF-BF786797ED3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7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A4C97BF4-91C1-4952-9FC0-8E422C115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55576" y="2660918"/>
            <a:ext cx="9697077" cy="864095"/>
          </a:xfrm>
        </p:spPr>
        <p:txBody>
          <a:bodyPr/>
          <a:lstStyle>
            <a:lvl1pPr algn="l">
              <a:tabLst/>
              <a:defRPr sz="5333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38840" y="4581128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235203" y="1316767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9868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AF61B90E-C6C0-447A-AD04-8BB2AB6B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35873EB2-2FBF-4E3F-BC6C-CD8A4AC1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A0F02DE1-A6DD-4187-A341-B0183F6D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7257-ECA0-42CA-818F-184A2A4056A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9240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3D1FE901-E06B-46E1-94C2-C4B165CDA10C}"/>
              </a:ext>
            </a:extLst>
          </p:cNvPr>
          <p:cNvSpPr/>
          <p:nvPr userDrawn="1"/>
        </p:nvSpPr>
        <p:spPr>
          <a:xfrm>
            <a:off x="0" y="2180167"/>
            <a:ext cx="10033000" cy="143933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FC1ADD76-2F21-4029-85F4-CE8B9C6758DF}"/>
              </a:ext>
            </a:extLst>
          </p:cNvPr>
          <p:cNvSpPr/>
          <p:nvPr userDrawn="1"/>
        </p:nvSpPr>
        <p:spPr>
          <a:xfrm>
            <a:off x="0" y="774700"/>
            <a:ext cx="12192000" cy="613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C0EDFCEF-EF7D-44E5-A24C-22FDB8E598F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7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CFC44926-B924-4151-B373-7623D7F76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2372886"/>
            <a:ext cx="11713301" cy="864095"/>
          </a:xfrm>
        </p:spPr>
        <p:txBody>
          <a:bodyPr/>
          <a:lstStyle>
            <a:lvl1pPr algn="l">
              <a:tabLst/>
              <a:defRPr sz="64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55576" y="4241305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daty 6">
            <a:extLst>
              <a:ext uri="{FF2B5EF4-FFF2-40B4-BE49-F238E27FC236}">
                <a16:creationId xmlns:a16="http://schemas.microsoft.com/office/drawing/2014/main" xmlns="" id="{DCAC48A6-4A9B-443E-9E01-A83BA9D0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>
            <a:extLst>
              <a:ext uri="{FF2B5EF4-FFF2-40B4-BE49-F238E27FC236}">
                <a16:creationId xmlns:a16="http://schemas.microsoft.com/office/drawing/2014/main" xmlns="" id="{E0C8B83C-1589-4DEB-9F42-291DA464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8">
            <a:extLst>
              <a:ext uri="{FF2B5EF4-FFF2-40B4-BE49-F238E27FC236}">
                <a16:creationId xmlns:a16="http://schemas.microsoft.com/office/drawing/2014/main" xmlns="" id="{303D870D-77DE-4482-9CB0-5DB9F7D4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0FD3-C3A8-4BB7-B1A0-BC06308070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78250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4E257F1-BF6D-4462-9075-74925E0C42D6}"/>
              </a:ext>
            </a:extLst>
          </p:cNvPr>
          <p:cNvSpPr/>
          <p:nvPr userDrawn="1"/>
        </p:nvSpPr>
        <p:spPr>
          <a:xfrm>
            <a:off x="1" y="0"/>
            <a:ext cx="5135033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E8F699B7-D589-443F-9553-FFF36D64B111}"/>
              </a:ext>
            </a:extLst>
          </p:cNvPr>
          <p:cNvSpPr/>
          <p:nvPr userDrawn="1"/>
        </p:nvSpPr>
        <p:spPr>
          <a:xfrm>
            <a:off x="6096001" y="5829300"/>
            <a:ext cx="5761567" cy="613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94076BC-DFA0-406B-9784-C8FC4E1689D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3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bg1">
                    <a:lumMod val="9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78075" y="1220757"/>
            <a:ext cx="4896544" cy="1248139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6079070" y="260651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6094813" y="2564907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81638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tekst_MFi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F2BBD56-D63D-4C8C-8652-9292FA6F1041}"/>
              </a:ext>
            </a:extLst>
          </p:cNvPr>
          <p:cNvSpPr/>
          <p:nvPr userDrawn="1"/>
        </p:nvSpPr>
        <p:spPr>
          <a:xfrm>
            <a:off x="5327651" y="260351"/>
            <a:ext cx="6625167" cy="63373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0A856044-9AE3-4ECF-ACEF-7D1FAD35051C}"/>
              </a:ext>
            </a:extLst>
          </p:cNvPr>
          <p:cNvSpPr/>
          <p:nvPr userDrawn="1"/>
        </p:nvSpPr>
        <p:spPr>
          <a:xfrm>
            <a:off x="6096000" y="1221318"/>
            <a:ext cx="6096000" cy="441536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9DE36AB-8A2E-46CC-B8C0-01B6E8170C1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3934" y="6212418"/>
            <a:ext cx="62399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66885" y="3236979"/>
            <a:ext cx="4802915" cy="1752600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239184" y="260354"/>
            <a:ext cx="3937000" cy="547290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8880309" y="2276875"/>
            <a:ext cx="2708672" cy="673364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5419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3CDBB66D-6234-4E15-B1AA-648A9F15A0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944534" y="6212418"/>
            <a:ext cx="71035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3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360" y="3140968"/>
            <a:ext cx="4800533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>
                    <a:lumMod val="50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35363" y="1988843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6096003" y="548680"/>
            <a:ext cx="5761567" cy="48975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44379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442B1B7A-6EA4-4B7D-A5A1-D9FC2C9D4131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80C25A52-C2B2-4DF8-8EAE-08E740293FE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22901" y="6212418"/>
            <a:ext cx="66251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3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23928" y="586780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>
                    <a:lumMod val="50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335363" y="2084851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6098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F7D814EA-B322-4245-9CF1-25F8582A0AD8}"/>
              </a:ext>
            </a:extLst>
          </p:cNvPr>
          <p:cNvSpPr/>
          <p:nvPr userDrawn="1"/>
        </p:nvSpPr>
        <p:spPr>
          <a:xfrm>
            <a:off x="1" y="0"/>
            <a:ext cx="5135033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B8A93AC8-277A-4ED2-85B5-F14BED88E91D}"/>
              </a:ext>
            </a:extLst>
          </p:cNvPr>
          <p:cNvSpPr/>
          <p:nvPr userDrawn="1"/>
        </p:nvSpPr>
        <p:spPr>
          <a:xfrm>
            <a:off x="6096001" y="5829300"/>
            <a:ext cx="5761567" cy="613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6C4E3D1C-6A2B-40A2-BF8F-A77259C9CA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232400" y="6212418"/>
            <a:ext cx="68156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bg1">
                    <a:lumMod val="9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78075" y="1220755"/>
            <a:ext cx="4896544" cy="1248139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6079067" y="260649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6094810" y="2564905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72649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ECDCF817-3CBD-4460-84BB-1C11F58C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9ECC3084-650B-4EA4-AFEC-D224248A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95BAD0C0-BC4F-433F-B22E-EBBA59BA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3E9D-8BFC-44FB-BDFE-D6710F5149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3641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4_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84AF320F-51DC-4D4D-AE7E-9DA3316F1C78}"/>
              </a:ext>
            </a:extLst>
          </p:cNvPr>
          <p:cNvSpPr/>
          <p:nvPr userDrawn="1"/>
        </p:nvSpPr>
        <p:spPr>
          <a:xfrm>
            <a:off x="5135033" y="548218"/>
            <a:ext cx="2880784" cy="28807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9D71649-3DA7-49CF-9EAB-C3B3BDD64870}"/>
              </a:ext>
            </a:extLst>
          </p:cNvPr>
          <p:cNvSpPr/>
          <p:nvPr userDrawn="1"/>
        </p:nvSpPr>
        <p:spPr>
          <a:xfrm>
            <a:off x="8303685" y="3716867"/>
            <a:ext cx="2880783" cy="28807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67E758D-6C75-48AE-8062-F45135CBB6A9}"/>
              </a:ext>
            </a:extLst>
          </p:cNvPr>
          <p:cNvSpPr/>
          <p:nvPr userDrawn="1"/>
        </p:nvSpPr>
        <p:spPr>
          <a:xfrm>
            <a:off x="5135033" y="3716867"/>
            <a:ext cx="2880784" cy="28807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275F2ED-D1CA-49EC-8424-6076B1203CF6}"/>
              </a:ext>
            </a:extLst>
          </p:cNvPr>
          <p:cNvSpPr/>
          <p:nvPr userDrawn="1"/>
        </p:nvSpPr>
        <p:spPr>
          <a:xfrm>
            <a:off x="8303685" y="548218"/>
            <a:ext cx="2880783" cy="28807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28E3B0B-2F07-4246-BEA9-FD8AD39829C7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A17E7355-0989-4950-AF18-B75DC9A66C4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567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AE0B84FD-C769-48D1-BFBC-95CC6406C4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2868" y="889001"/>
            <a:ext cx="24024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D223605C-01EA-47EB-A267-DFD6B1C62E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74217" y="3909485"/>
            <a:ext cx="24024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89AA0719-11D4-43B0-A4B1-C8943E865F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9001" y="3949701"/>
            <a:ext cx="24024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3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2" name="Symbol zastępczy obrazu 21"/>
          <p:cNvSpPr>
            <a:spLocks noGrp="1"/>
          </p:cNvSpPr>
          <p:nvPr>
            <p:ph type="pic" sz="quarter" idx="10"/>
          </p:nvPr>
        </p:nvSpPr>
        <p:spPr>
          <a:xfrm>
            <a:off x="5281847" y="644692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3" name="Symbol zastępczy obrazu 21"/>
          <p:cNvSpPr>
            <a:spLocks noGrp="1"/>
          </p:cNvSpPr>
          <p:nvPr>
            <p:ph type="pic" sz="quarter" idx="11"/>
          </p:nvPr>
        </p:nvSpPr>
        <p:spPr>
          <a:xfrm>
            <a:off x="8424898" y="644692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4" name="Symbol zastępczy obrazu 21"/>
          <p:cNvSpPr>
            <a:spLocks noGrp="1"/>
          </p:cNvSpPr>
          <p:nvPr>
            <p:ph type="pic" sz="quarter" idx="12"/>
          </p:nvPr>
        </p:nvSpPr>
        <p:spPr>
          <a:xfrm>
            <a:off x="5256248" y="3838052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5" name="Symbol zastępczy obrazu 21"/>
          <p:cNvSpPr>
            <a:spLocks noGrp="1"/>
          </p:cNvSpPr>
          <p:nvPr>
            <p:ph type="pic" sz="quarter" idx="13"/>
          </p:nvPr>
        </p:nvSpPr>
        <p:spPr>
          <a:xfrm>
            <a:off x="8424898" y="3839812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03379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E849A9F-D000-430A-B214-F5E1128BC4FC}"/>
              </a:ext>
            </a:extLst>
          </p:cNvPr>
          <p:cNvSpPr/>
          <p:nvPr userDrawn="1"/>
        </p:nvSpPr>
        <p:spPr>
          <a:xfrm>
            <a:off x="6479117" y="1892300"/>
            <a:ext cx="2427816" cy="38269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2571625-211C-499B-972E-6899DBB2522D}"/>
              </a:ext>
            </a:extLst>
          </p:cNvPr>
          <p:cNvSpPr/>
          <p:nvPr userDrawn="1"/>
        </p:nvSpPr>
        <p:spPr>
          <a:xfrm>
            <a:off x="6671733" y="2277533"/>
            <a:ext cx="1295400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D5B6F9B-7E5C-4171-9021-11C2BEBDEA2E}"/>
              </a:ext>
            </a:extLst>
          </p:cNvPr>
          <p:cNvSpPr/>
          <p:nvPr userDrawn="1"/>
        </p:nvSpPr>
        <p:spPr>
          <a:xfrm>
            <a:off x="431801" y="1892300"/>
            <a:ext cx="2425700" cy="382693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90B27499-8F0D-46AB-B9A0-3B8CB65ABF31}"/>
              </a:ext>
            </a:extLst>
          </p:cNvPr>
          <p:cNvSpPr/>
          <p:nvPr userDrawn="1"/>
        </p:nvSpPr>
        <p:spPr>
          <a:xfrm>
            <a:off x="624417" y="2277533"/>
            <a:ext cx="1293283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B347588F-BDFF-4F92-97E3-6755673BBE9B}"/>
              </a:ext>
            </a:extLst>
          </p:cNvPr>
          <p:cNvSpPr/>
          <p:nvPr userDrawn="1"/>
        </p:nvSpPr>
        <p:spPr>
          <a:xfrm>
            <a:off x="3503084" y="1892300"/>
            <a:ext cx="2427816" cy="3826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chemeClr val="accent5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99244690-0B58-4989-948F-9F8FBA797842}"/>
              </a:ext>
            </a:extLst>
          </p:cNvPr>
          <p:cNvSpPr/>
          <p:nvPr userDrawn="1"/>
        </p:nvSpPr>
        <p:spPr>
          <a:xfrm>
            <a:off x="3695700" y="2277533"/>
            <a:ext cx="1295400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A0AA7DD1-9BC0-425E-83A9-39869EC5A10B}"/>
              </a:ext>
            </a:extLst>
          </p:cNvPr>
          <p:cNvSpPr/>
          <p:nvPr userDrawn="1"/>
        </p:nvSpPr>
        <p:spPr>
          <a:xfrm>
            <a:off x="9448801" y="1892300"/>
            <a:ext cx="2427817" cy="3826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F1AB487-333F-4628-B4EC-2A98843F81AC}"/>
              </a:ext>
            </a:extLst>
          </p:cNvPr>
          <p:cNvSpPr/>
          <p:nvPr userDrawn="1"/>
        </p:nvSpPr>
        <p:spPr>
          <a:xfrm>
            <a:off x="9641417" y="2277533"/>
            <a:ext cx="1293283" cy="952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A656D73A-3FF1-4BBF-9DB1-977347AFA4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3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31803" y="2707615"/>
            <a:ext cx="2425700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509268" y="2742971"/>
            <a:ext cx="2421632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479117" y="2742971"/>
            <a:ext cx="2427816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9457902" y="2742971"/>
            <a:ext cx="2418719" cy="673364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3214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owolna_treść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7B2A8C1C-DF22-430C-B617-BAE04A78302B}"/>
              </a:ext>
            </a:extLst>
          </p:cNvPr>
          <p:cNvSpPr/>
          <p:nvPr userDrawn="1"/>
        </p:nvSpPr>
        <p:spPr>
          <a:xfrm>
            <a:off x="814917" y="1604434"/>
            <a:ext cx="2209800" cy="43201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1E0508FA-0741-452F-9BC1-8BF2DF5E244D}"/>
              </a:ext>
            </a:extLst>
          </p:cNvPr>
          <p:cNvSpPr/>
          <p:nvPr userDrawn="1"/>
        </p:nvSpPr>
        <p:spPr>
          <a:xfrm>
            <a:off x="3505201" y="1604434"/>
            <a:ext cx="2207684" cy="43201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5FA96D9-FF0F-4529-8F71-340EBAB49BF5}"/>
              </a:ext>
            </a:extLst>
          </p:cNvPr>
          <p:cNvSpPr/>
          <p:nvPr userDrawn="1"/>
        </p:nvSpPr>
        <p:spPr>
          <a:xfrm>
            <a:off x="6191251" y="1604434"/>
            <a:ext cx="2207683" cy="43074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5FA027BF-BAED-4690-ACAE-F8CDDE4F43FF}"/>
              </a:ext>
            </a:extLst>
          </p:cNvPr>
          <p:cNvSpPr/>
          <p:nvPr userDrawn="1"/>
        </p:nvSpPr>
        <p:spPr>
          <a:xfrm>
            <a:off x="8976784" y="1604434"/>
            <a:ext cx="2207683" cy="43201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F1C23A2F-7A0A-4157-9A0E-4FF80842B37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3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0"/>
          </p:nvPr>
        </p:nvSpPr>
        <p:spPr>
          <a:xfrm>
            <a:off x="1102784" y="1797051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1"/>
          </p:nvPr>
        </p:nvSpPr>
        <p:spPr>
          <a:xfrm>
            <a:off x="3793068" y="1795992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6479120" y="1795992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9264652" y="1789641"/>
            <a:ext cx="1631949" cy="3937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067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22062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5_punkt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01CD663D-CA41-452F-89D5-76CEB8A54E77}"/>
              </a:ext>
            </a:extLst>
          </p:cNvPr>
          <p:cNvSpPr/>
          <p:nvPr userDrawn="1"/>
        </p:nvSpPr>
        <p:spPr>
          <a:xfrm>
            <a:off x="334434" y="1892301"/>
            <a:ext cx="10850033" cy="6582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2263714-CBC6-47A0-BBDD-CE3B68E06C12}"/>
              </a:ext>
            </a:extLst>
          </p:cNvPr>
          <p:cNvSpPr/>
          <p:nvPr userDrawn="1"/>
        </p:nvSpPr>
        <p:spPr>
          <a:xfrm>
            <a:off x="334434" y="2770717"/>
            <a:ext cx="10850033" cy="658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FFAAEA1-16DE-4E9F-A091-98651A75EBA4}"/>
              </a:ext>
            </a:extLst>
          </p:cNvPr>
          <p:cNvSpPr/>
          <p:nvPr userDrawn="1"/>
        </p:nvSpPr>
        <p:spPr>
          <a:xfrm>
            <a:off x="334434" y="3634317"/>
            <a:ext cx="10850033" cy="6582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156BD5B5-66A4-4BDD-A96E-CEF611A0510F}"/>
              </a:ext>
            </a:extLst>
          </p:cNvPr>
          <p:cNvSpPr/>
          <p:nvPr userDrawn="1"/>
        </p:nvSpPr>
        <p:spPr>
          <a:xfrm>
            <a:off x="334434" y="4497917"/>
            <a:ext cx="10850033" cy="658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3F5B6036-31A4-43E5-A9A2-6DD31B311F7D}"/>
              </a:ext>
            </a:extLst>
          </p:cNvPr>
          <p:cNvSpPr/>
          <p:nvPr userDrawn="1"/>
        </p:nvSpPr>
        <p:spPr>
          <a:xfrm>
            <a:off x="334434" y="5363634"/>
            <a:ext cx="10850033" cy="6582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D8D33BC-FA7D-4746-9DF2-9E74F094F456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6B126E90-05CE-4E11-9E25-65E3FF298F9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71734" y="6212418"/>
            <a:ext cx="53763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pic>
        <p:nvPicPr>
          <p:cNvPr id="15" name="Picture 2" descr="Y:\DKS\WYDZIAŁ KOORDYNACJI POLITYKI ROZWOJU (V)-SRK\00 KRAJOWY PLAN ODBUDOWY\KPO\01 KPO-dokument\LOGO KPO\logo.png">
            <a:extLst>
              <a:ext uri="{FF2B5EF4-FFF2-40B4-BE49-F238E27FC236}">
                <a16:creationId xmlns:a16="http://schemas.microsoft.com/office/drawing/2014/main" xmlns="" id="{952372A5-2AF9-458D-9ACB-65361928B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6136217"/>
            <a:ext cx="1919817" cy="6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3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381841" y="1988840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406093" y="28598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06093" y="37234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406093" y="4587032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5"/>
          </p:nvPr>
        </p:nvSpPr>
        <p:spPr>
          <a:xfrm>
            <a:off x="406093" y="5452748"/>
            <a:ext cx="10706715" cy="480053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1565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78F632FF-47B8-4BB8-8CE0-B717270446E4}"/>
              </a:ext>
            </a:extLst>
          </p:cNvPr>
          <p:cNvSpPr/>
          <p:nvPr userDrawn="1"/>
        </p:nvSpPr>
        <p:spPr>
          <a:xfrm>
            <a:off x="912284" y="3992033"/>
            <a:ext cx="2495549" cy="613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506846D-7740-418A-8098-4FFCB5989B22}"/>
              </a:ext>
            </a:extLst>
          </p:cNvPr>
          <p:cNvSpPr/>
          <p:nvPr userDrawn="1"/>
        </p:nvSpPr>
        <p:spPr>
          <a:xfrm>
            <a:off x="6096000" y="3977218"/>
            <a:ext cx="2497667" cy="613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615FD1DE-AD9B-4C92-B2AD-9AEF2F1C41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35034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4" name="Symbol zastępczy obrazu 13"/>
          <p:cNvSpPr>
            <a:spLocks noGrp="1"/>
          </p:cNvSpPr>
          <p:nvPr>
            <p:ph type="pic" sz="quarter" idx="10"/>
          </p:nvPr>
        </p:nvSpPr>
        <p:spPr>
          <a:xfrm>
            <a:off x="912284" y="548221"/>
            <a:ext cx="4222749" cy="316864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5" name="Symbol zastępczy obrazu 13"/>
          <p:cNvSpPr>
            <a:spLocks noGrp="1"/>
          </p:cNvSpPr>
          <p:nvPr>
            <p:ph type="pic" sz="quarter" idx="11"/>
          </p:nvPr>
        </p:nvSpPr>
        <p:spPr>
          <a:xfrm>
            <a:off x="6096000" y="548684"/>
            <a:ext cx="4222749" cy="316864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897615" y="4389107"/>
            <a:ext cx="4238280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096003" y="4389107"/>
            <a:ext cx="4224468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72771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_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B8B61411-61E7-49C7-A527-A182514A108D}"/>
              </a:ext>
            </a:extLst>
          </p:cNvPr>
          <p:cNvSpPr/>
          <p:nvPr userDrawn="1"/>
        </p:nvSpPr>
        <p:spPr>
          <a:xfrm>
            <a:off x="0" y="0"/>
            <a:ext cx="12192000" cy="6885517"/>
          </a:xfrm>
          <a:prstGeom prst="rect">
            <a:avLst/>
          </a:prstGeom>
          <a:solidFill>
            <a:srgbClr val="0033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03F0A750-60B3-4C83-8D39-B816743B74AF}"/>
              </a:ext>
            </a:extLst>
          </p:cNvPr>
          <p:cNvSpPr/>
          <p:nvPr userDrawn="1"/>
        </p:nvSpPr>
        <p:spPr>
          <a:xfrm>
            <a:off x="5135033" y="4519085"/>
            <a:ext cx="5090584" cy="61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206DC19A-1BDF-46D1-9EA5-1953DF79FA6A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95094F5C-77EE-4CA8-B8E2-C50471FEFEE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35034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733" dirty="0"/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6943" y="3447863"/>
            <a:ext cx="4060324" cy="1752600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accent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30285" y="2324881"/>
            <a:ext cx="4802155" cy="864095"/>
          </a:xfrm>
        </p:spPr>
        <p:txBody>
          <a:bodyPr/>
          <a:lstStyle>
            <a:lvl1pPr algn="l">
              <a:tabLst/>
              <a:defRPr sz="42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624418" y="740835"/>
            <a:ext cx="4320116" cy="52810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94341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F2D45CC1-05AA-4049-99C1-10A280070CB9}"/>
              </a:ext>
            </a:extLst>
          </p:cNvPr>
          <p:cNvSpPr/>
          <p:nvPr userDrawn="1"/>
        </p:nvSpPr>
        <p:spPr>
          <a:xfrm>
            <a:off x="912284" y="4519085"/>
            <a:ext cx="9313333" cy="613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602E5B0-81BF-490C-B26E-D197B8ABEA76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920ECD72-22A1-4972-95C7-61939F50804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2285" y="645585"/>
            <a:ext cx="4320116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</a:t>
            </a:r>
            <a:br>
              <a:rPr lang="pl-PL" sz="1733" dirty="0">
                <a:solidFill>
                  <a:schemeClr val="tx2"/>
                </a:solidFill>
              </a:rPr>
            </a:br>
            <a:r>
              <a:rPr lang="pl-PL" sz="1733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27915" y="3447863"/>
            <a:ext cx="3963420" cy="1752600"/>
          </a:xfrm>
        </p:spPr>
        <p:txBody>
          <a:bodyPr/>
          <a:lstStyle>
            <a:lvl1pPr marL="0" indent="0" algn="l">
              <a:buNone/>
              <a:defRPr sz="4267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30285" y="2324881"/>
            <a:ext cx="4802155" cy="864095"/>
          </a:xfrm>
        </p:spPr>
        <p:txBody>
          <a:bodyPr/>
          <a:lstStyle>
            <a:lvl1pPr algn="l">
              <a:tabLst/>
              <a:defRPr sz="72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41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ane_adres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FE036169-999D-4C7B-9DDA-3C8A7C5042D0}"/>
              </a:ext>
            </a:extLst>
          </p:cNvPr>
          <p:cNvSpPr/>
          <p:nvPr userDrawn="1"/>
        </p:nvSpPr>
        <p:spPr>
          <a:xfrm rot="16200000">
            <a:off x="-1834091" y="3389842"/>
            <a:ext cx="5952067" cy="783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E8627CA1-D00F-478D-8C26-E765E96FCF2F}"/>
              </a:ext>
            </a:extLst>
          </p:cNvPr>
          <p:cNvSpPr/>
          <p:nvPr userDrawn="1"/>
        </p:nvSpPr>
        <p:spPr>
          <a:xfrm>
            <a:off x="4751918" y="2180167"/>
            <a:ext cx="4705349" cy="115358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pic>
        <p:nvPicPr>
          <p:cNvPr id="5" name="Obraz 4" descr="Logo portalu Face Book" title="FB">
            <a:extLst>
              <a:ext uri="{FF2B5EF4-FFF2-40B4-BE49-F238E27FC236}">
                <a16:creationId xmlns:a16="http://schemas.microsoft.com/office/drawing/2014/main" xmlns="" id="{76889F32-5780-4C40-8F6A-8C47161F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9118" y="3621617"/>
            <a:ext cx="1149349" cy="1151467"/>
          </a:xfrm>
          <a:prstGeom prst="rect">
            <a:avLst/>
          </a:prstGeom>
        </p:spPr>
      </p:pic>
      <p:pic>
        <p:nvPicPr>
          <p:cNvPr id="6" name="Obraz 5" descr="Logo Instagram" title="Instagram">
            <a:extLst>
              <a:ext uri="{FF2B5EF4-FFF2-40B4-BE49-F238E27FC236}">
                <a16:creationId xmlns:a16="http://schemas.microsoft.com/office/drawing/2014/main" xmlns="" id="{986EA81F-49FF-4994-9237-00C8AFB26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9117" y="5253567"/>
            <a:ext cx="1157816" cy="1151467"/>
          </a:xfrm>
          <a:prstGeom prst="rect">
            <a:avLst/>
          </a:prstGeom>
        </p:spPr>
      </p:pic>
      <p:pic>
        <p:nvPicPr>
          <p:cNvPr id="7" name="Obraz 6" descr="Logo portalu Twitter" title="TT">
            <a:extLst>
              <a:ext uri="{FF2B5EF4-FFF2-40B4-BE49-F238E27FC236}">
                <a16:creationId xmlns:a16="http://schemas.microsoft.com/office/drawing/2014/main" xmlns="" id="{D2F3B997-4B63-47FC-9929-E2781B029F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9117" y="1989667"/>
            <a:ext cx="1157816" cy="1151467"/>
          </a:xfrm>
          <a:prstGeom prst="rect">
            <a:avLst/>
          </a:prstGeom>
        </p:spPr>
      </p:pic>
      <p:pic>
        <p:nvPicPr>
          <p:cNvPr id="8" name="Obraz 7" descr="Logo_strony_internetowej_WWW" title="www">
            <a:extLst>
              <a:ext uri="{FF2B5EF4-FFF2-40B4-BE49-F238E27FC236}">
                <a16:creationId xmlns:a16="http://schemas.microsoft.com/office/drawing/2014/main" xmlns="" id="{84E9252F-6D45-427A-B042-F7A15B3389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3351" y="357717"/>
            <a:ext cx="1168400" cy="1151467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7F71A3B-7BC7-447E-91FB-91E58B2B79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15817" y="2084917"/>
            <a:ext cx="30734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667" dirty="0"/>
              <a:t>@MFIPR_GOV_PL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83132000-50F7-42E2-9F78-2ACA103AAF6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3767" y="3716867"/>
            <a:ext cx="37338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sz="2667" dirty="0"/>
              <a:t>@</a:t>
            </a:r>
            <a:r>
              <a:rPr lang="pl-PL" sz="2667" dirty="0" err="1"/>
              <a:t>MinisterstwoFunduszy</a:t>
            </a:r>
            <a:endParaRPr lang="pl-PL" sz="2667" dirty="0"/>
          </a:p>
          <a:p>
            <a:pPr>
              <a:lnSpc>
                <a:spcPct val="100000"/>
              </a:lnSpc>
              <a:defRPr/>
            </a:pPr>
            <a:r>
              <a:rPr lang="pl-PL" sz="2667" dirty="0" err="1"/>
              <a:t>iPolitykiRegionalnej</a:t>
            </a:r>
            <a:endParaRPr lang="pl-PL" sz="2667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726162EE-6E52-454A-913F-51D2AC9FC5B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13184" y="5348817"/>
            <a:ext cx="3071283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667" dirty="0"/>
              <a:t>#wspolna2przez4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084FC4FE-8B3C-4BF5-9776-29A10C3D612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015817" y="548217"/>
            <a:ext cx="30734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sz="2667" dirty="0"/>
              <a:t>www.gov.pl/web/</a:t>
            </a:r>
            <a:br>
              <a:rPr lang="pl-PL" sz="2667" dirty="0"/>
            </a:br>
            <a:r>
              <a:rPr lang="pl-PL" sz="2667" dirty="0"/>
              <a:t>fundusze-regiony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6B0399B6-2E62-4A91-9D6F-E40F3E54F9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5885" y="645585"/>
            <a:ext cx="3456516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733" dirty="0">
                <a:solidFill>
                  <a:schemeClr val="tx2"/>
                </a:solidFill>
              </a:rPr>
              <a:t>MINISTERSTWO FUNDUSZY </a:t>
            </a:r>
            <a:br>
              <a:rPr lang="pl-PL" sz="1733" dirty="0">
                <a:solidFill>
                  <a:schemeClr val="tx2"/>
                </a:solidFill>
              </a:rPr>
            </a:br>
            <a:r>
              <a:rPr lang="pl-PL" sz="1733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9509" y="2948951"/>
            <a:ext cx="4802155" cy="864095"/>
          </a:xfrm>
        </p:spPr>
        <p:txBody>
          <a:bodyPr/>
          <a:lstStyle>
            <a:lvl1pPr algn="l">
              <a:lnSpc>
                <a:spcPct val="150000"/>
              </a:lnSpc>
              <a:tabLst/>
              <a:defRPr sz="2667" b="1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97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tekst_MFi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52F938D8-9244-4938-8340-6C55020486AB}"/>
              </a:ext>
            </a:extLst>
          </p:cNvPr>
          <p:cNvSpPr/>
          <p:nvPr userDrawn="1"/>
        </p:nvSpPr>
        <p:spPr>
          <a:xfrm>
            <a:off x="5327651" y="260351"/>
            <a:ext cx="6625167" cy="63373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1F62071-1E5E-421D-9DE0-20672EBC4886}"/>
              </a:ext>
            </a:extLst>
          </p:cNvPr>
          <p:cNvSpPr/>
          <p:nvPr userDrawn="1"/>
        </p:nvSpPr>
        <p:spPr>
          <a:xfrm>
            <a:off x="6096000" y="1221318"/>
            <a:ext cx="6096000" cy="441536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41D025FA-B662-4C01-B210-D9B14236F5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3934" y="6212418"/>
            <a:ext cx="62399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66884" y="3236979"/>
            <a:ext cx="4802915" cy="1752600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239184" y="260352"/>
            <a:ext cx="3937000" cy="547290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8880309" y="2276873"/>
            <a:ext cx="2708672" cy="673364"/>
          </a:xfrm>
        </p:spPr>
        <p:txBody>
          <a:bodyPr/>
          <a:lstStyle>
            <a:lvl1pPr marL="0" indent="0" algn="r">
              <a:buNone/>
              <a:defRPr sz="1867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247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10A475E4-7DCE-4E23-BCCC-26C580EC3CA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944534" y="6212418"/>
            <a:ext cx="71035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360" y="3140968"/>
            <a:ext cx="4800533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35361" y="1988841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6096001" y="548680"/>
            <a:ext cx="5761567" cy="48975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9374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1903C640-201E-4E93-A62C-3538A3736C8E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CE00A82A-0282-48B8-8E41-06572308BCE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22901" y="6212418"/>
            <a:ext cx="6625167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23926" y="586780"/>
            <a:ext cx="6422165" cy="1752600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335361" y="2084851"/>
            <a:ext cx="4821767" cy="673364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4096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77289793-2501-4827-81AC-CD84983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6480D934-9362-4BD2-B03E-B0EC2B88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7D70845C-B7B2-477B-AABB-0DBBF334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4E67-543D-4846-ADD5-CBFA3997B6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693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4_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2AF2039-BEED-4153-BA79-68AD22FCB546}"/>
              </a:ext>
            </a:extLst>
          </p:cNvPr>
          <p:cNvSpPr/>
          <p:nvPr userDrawn="1"/>
        </p:nvSpPr>
        <p:spPr>
          <a:xfrm>
            <a:off x="5135033" y="548218"/>
            <a:ext cx="2880784" cy="28807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791DFBE-AB5C-48A4-B55F-A9CA904F731B}"/>
              </a:ext>
            </a:extLst>
          </p:cNvPr>
          <p:cNvSpPr/>
          <p:nvPr userDrawn="1"/>
        </p:nvSpPr>
        <p:spPr>
          <a:xfrm>
            <a:off x="8303685" y="3716867"/>
            <a:ext cx="2880783" cy="28807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6D25FE3F-637E-4A5E-A3F3-756CDE0ED5D1}"/>
              </a:ext>
            </a:extLst>
          </p:cNvPr>
          <p:cNvSpPr/>
          <p:nvPr userDrawn="1"/>
        </p:nvSpPr>
        <p:spPr>
          <a:xfrm>
            <a:off x="5135033" y="3716867"/>
            <a:ext cx="2880784" cy="28807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F4874067-A2C4-4C22-9FFC-BF1E2D69E912}"/>
              </a:ext>
            </a:extLst>
          </p:cNvPr>
          <p:cNvSpPr/>
          <p:nvPr userDrawn="1"/>
        </p:nvSpPr>
        <p:spPr>
          <a:xfrm>
            <a:off x="8303685" y="548218"/>
            <a:ext cx="2880783" cy="288078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2D379B71-77B2-42B5-8BCF-3B443F5BEA25}"/>
              </a:ext>
            </a:extLst>
          </p:cNvPr>
          <p:cNvSpPr/>
          <p:nvPr userDrawn="1"/>
        </p:nvSpPr>
        <p:spPr>
          <a:xfrm>
            <a:off x="334434" y="1411818"/>
            <a:ext cx="2783417" cy="952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srgbClr val="00CCFF"/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3465B0EF-7DA7-4B04-BA72-6E5606F7D7F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6567" y="6212418"/>
            <a:ext cx="6913033" cy="5778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371AB9EA-C895-40F4-A5B9-9DB4355FD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2868" y="889001"/>
            <a:ext cx="24024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C753C89C-C4F8-42C8-8F42-B7C525C24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74217" y="3909485"/>
            <a:ext cx="24024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658BAF21-549D-4E80-8E2A-2C53B2424F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9001" y="3949701"/>
            <a:ext cx="240241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 sz="2400">
              <a:latin typeface="Lato Medium"/>
              <a:ea typeface="Lato Medium"/>
              <a:cs typeface="Lato Medium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5360" y="548681"/>
            <a:ext cx="4224469" cy="864095"/>
          </a:xfrm>
        </p:spPr>
        <p:txBody>
          <a:bodyPr/>
          <a:lstStyle>
            <a:lvl1pPr algn="l">
              <a:tabLst/>
              <a:defRPr sz="2667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2" name="Symbol zastępczy obrazu 21"/>
          <p:cNvSpPr>
            <a:spLocks noGrp="1"/>
          </p:cNvSpPr>
          <p:nvPr>
            <p:ph type="pic" sz="quarter" idx="10"/>
          </p:nvPr>
        </p:nvSpPr>
        <p:spPr>
          <a:xfrm>
            <a:off x="5281845" y="644691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3" name="Symbol zastępczy obrazu 21"/>
          <p:cNvSpPr>
            <a:spLocks noGrp="1"/>
          </p:cNvSpPr>
          <p:nvPr>
            <p:ph type="pic" sz="quarter" idx="11"/>
          </p:nvPr>
        </p:nvSpPr>
        <p:spPr>
          <a:xfrm>
            <a:off x="8424895" y="644691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4" name="Symbol zastępczy obrazu 21"/>
          <p:cNvSpPr>
            <a:spLocks noGrp="1"/>
          </p:cNvSpPr>
          <p:nvPr>
            <p:ph type="pic" sz="quarter" idx="12"/>
          </p:nvPr>
        </p:nvSpPr>
        <p:spPr>
          <a:xfrm>
            <a:off x="5256246" y="3838052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5" name="Symbol zastępczy obrazu 21"/>
          <p:cNvSpPr>
            <a:spLocks noGrp="1"/>
          </p:cNvSpPr>
          <p:nvPr>
            <p:ph type="pic" sz="quarter" idx="13"/>
          </p:nvPr>
        </p:nvSpPr>
        <p:spPr>
          <a:xfrm>
            <a:off x="8424895" y="3839811"/>
            <a:ext cx="2638359" cy="2640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1760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85C418E2-5049-4A30-82A2-2F0AA327D4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25AA4A3C-5455-4374-86D4-4F965B025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pl-PL" alt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6E7E38A-8490-424F-8B66-7ED449E21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2DB7F74-ABFA-40BF-8473-3C812E67F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12457ED-77DF-4A80-A2AB-FB8F9522E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B8E97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54E682-A396-4599-8302-EDA0E87625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97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Lato Heavy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733" kern="1200">
          <a:solidFill>
            <a:schemeClr val="tx2"/>
          </a:solidFill>
          <a:latin typeface="Lato Medium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8CE13053-129F-484E-93F2-957D788A4B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1638F94F-D1CF-4D9C-85BE-B22F38E4D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pl-PL" alt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0ADCFB1-EB54-45CB-9D63-388DC9D9D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DB45899-4A40-4023-B913-510603554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B1B11C1-9DDC-418F-B0D9-2A0C072F4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B8E97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110DC0-8A56-4812-8A53-203259E0BD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954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Lato Heavy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733" kern="1200">
          <a:solidFill>
            <a:schemeClr val="tx2"/>
          </a:solidFill>
          <a:latin typeface="Lato Medium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>
            <a:extLst>
              <a:ext uri="{FF2B5EF4-FFF2-40B4-BE49-F238E27FC236}">
                <a16:creationId xmlns:a16="http://schemas.microsoft.com/office/drawing/2014/main" xmlns="" id="{3114708C-E447-42AC-930B-F82E395209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4099" name="Symbol zastępczy tekstu 2">
            <a:extLst>
              <a:ext uri="{FF2B5EF4-FFF2-40B4-BE49-F238E27FC236}">
                <a16:creationId xmlns:a16="http://schemas.microsoft.com/office/drawing/2014/main" xmlns="" id="{D42D291B-78FA-420A-A9C3-FABED7AE96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pl-PL" alt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22D908A-505A-46A1-88D1-CD3FBA36D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4B7631-652B-4044-BE61-F856A8424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67B4C56-D188-4255-9F4E-59E8606B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B8E97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3A5983-9DB1-4E57-A99D-DE539230C33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88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Lato Heavy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Lato Heavy"/>
        </a:defRPr>
      </a:lvl5pPr>
      <a:lvl6pPr marL="60955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2955" indent="-4529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6053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733" kern="1200">
          <a:solidFill>
            <a:schemeClr val="tx2"/>
          </a:solidFill>
          <a:latin typeface="Lato Medium"/>
          <a:ea typeface="+mn-ea"/>
          <a:cs typeface="+mn-cs"/>
        </a:defRPr>
      </a:lvl2pPr>
      <a:lvl3pPr marL="1519729" indent="-30055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313" indent="-30055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8898" indent="-30055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>
            <a:extLst>
              <a:ext uri="{FF2B5EF4-FFF2-40B4-BE49-F238E27FC236}">
                <a16:creationId xmlns:a16="http://schemas.microsoft.com/office/drawing/2014/main" xmlns="" id="{85D545A4-6709-4A08-BED0-B3C69949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34" y="2372784"/>
            <a:ext cx="10079567" cy="1056216"/>
          </a:xfrm>
        </p:spPr>
        <p:txBody>
          <a:bodyPr/>
          <a:lstStyle/>
          <a:p>
            <a:r>
              <a:rPr lang="pl-PL" altLang="pl-PL" sz="4000" b="1" dirty="0"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Krajowy Plan Odbudowy i Zwiększania Odporności dla </a:t>
            </a:r>
            <a:r>
              <a:rPr lang="pl-PL" altLang="pl-PL" sz="4000" b="1" dirty="0" err="1"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jst</a:t>
            </a:r>
            <a:endParaRPr lang="pl-PL" altLang="pl-PL" sz="4000" b="1" dirty="0"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E44B280-ACF1-4433-84C7-286A3E866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587" y="3643246"/>
            <a:ext cx="7634354" cy="1509183"/>
          </a:xfrm>
        </p:spPr>
        <p:txBody>
          <a:bodyPr/>
          <a:lstStyle/>
          <a:p>
            <a:pPr algn="ctr">
              <a:defRPr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pl-PL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Nabory zakończone – część dotacyjna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3708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A3.1.1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Wsparcie rozwoju nowoczesnego kształcenia zawodowego, szkolnictwa wyższego oraz uczenia się przez całe życie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(nabór zakończył się 31.05.2024 r.). Instytucja odpowiedzialna: MEN. W ramach inwestycji podpisano 108 umów na łączną kwotę ponad 1 431,1 mln zł, w tym w woj. podkarpackim 8 umów na łączną kwotę ponad 108,9 mln zł.;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pl-PL" altLang="pl-PL" sz="20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E1.1.2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Zero i niskoemisyjny transport zbiorowy (autobusy)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(nabór zakończył się 14.06.2024 r.) </a:t>
            </a:r>
            <a:b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MI. W ramach inwestycji podpisano 19 umów na łączną kwotę ponad 209,6 mln zł., w tym w woj. podkarpackim 3 umowy na łączną kwotę ponad 60,5 mln zł.;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pl-PL" alt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20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E2.1.2</a:t>
            </a:r>
            <a:r>
              <a:rPr lang="pl-PL" alt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 Pasażerski tabor kolejowy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(nabór zakończył się 15.06.2023 r.). Instytucja odpowiedzialna: MI. W ramach inwestycji podpisano 9 umów na łączną kwotę 1 539,7 mln zł. Brak umów w woj. podkarpackim.</a:t>
            </a:r>
          </a:p>
        </p:txBody>
      </p:sp>
    </p:spTree>
    <p:extLst>
      <p:ext uri="{BB962C8B-B14F-4D97-AF65-F5344CB8AC3E}">
        <p14:creationId xmlns:p14="http://schemas.microsoft.com/office/powerpoint/2010/main" val="36966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Nabory zakończone – część pożyczkowa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93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E1.2.1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Zeroemisyjny transport zbiorowy w miastach (tramwaje)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(Nabór zakończył się 5.07.2024 r.). </a:t>
            </a:r>
            <a:b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MI.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ramach przedmiotowej inwestycji nie zawarto jeszcze żadnej umowy.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622C202-3A4C-4BDD-8DBA-1381A6B2E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85" y="2593939"/>
            <a:ext cx="5537698" cy="311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pośrednio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Aktualne nabory – część dotacyjna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3400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B3.3.1</a:t>
            </a:r>
            <a:r>
              <a:rPr 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 Inwestycje w zwiększanie potencjału zrównoważonej gospodarki wodnej na obszarach wiejskich </a:t>
            </a:r>
            <a:r>
              <a:rPr 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(obszar C – nabór trwa od 22 sierpnia 2024 r. do 5 września 2024 r., alokacja na nabór: 150 mln zł).</a:t>
            </a:r>
            <a:br>
              <a:rPr 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Instytucja odpowiedzialna: MRiRW;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l-PL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G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1.1.4 </a:t>
            </a:r>
            <a:r>
              <a:rPr lang="pl-PL" alt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Wsparcie instytucji realizujących reformy i inwestycje </a:t>
            </a:r>
            <a:r>
              <a:rPr lang="pl-PL" altLang="pl-PL" sz="20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REPowerEU</a:t>
            </a:r>
            <a:r>
              <a:rPr lang="pl-PL" alt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(wsparcie oferowane w formie bezzwrotnej, nabór trwa od 16 lipca 2024 r. do 21 sierpnia 2024 r. – nabór na realizację zadania publicznego polegającego na przeprowadzeniu działań edukacyjnych, badawczo-rozwojowych oraz działań szkoleniowo-doradczych w obszarze zielonej i energetycznej transformacji, alokacja na nabór: ponad 98 mln zł).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Instytucja odpowiedzialna: </a:t>
            </a:r>
            <a:r>
              <a:rPr lang="pl-PL" altLang="pl-PL" sz="2000" dirty="0" err="1">
                <a:solidFill>
                  <a:srgbClr val="003399"/>
                </a:solidFill>
                <a:cs typeface="Times New Roman" panose="02020603050405020304" pitchFamily="18" charset="0"/>
              </a:rPr>
              <a:t>MFiPR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.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DBEA4A8-9E9C-455D-9D3E-C5EE65CA2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4" y="4233796"/>
            <a:ext cx="3286685" cy="18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pośrednio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Nabory planowane do uruchomienia – część dotacyjna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278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B1.1.1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Inwestycje w źródła ciepła w systemach ciepłowniczych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(wsparcie oferowane w formie bezzwrotnej, planowany termin ogłoszenia II naboru: wrzesień 2024 r. – nabór będzie prowadzony w trybie ciągłym 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z możliwością uruchomienia naboru konkursowego, alokacja na nabór: 940 mln zł). 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Wsparcie instalacji wykorzystujących do produkcji ciepła: energię ze źródeł odnawialnych (w tym pompy ciepła 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 źródła geotermalne); paliwa gazowe (wyłącznie jednostki pracujące w warunkach kogeneracji) oraz inne, zgodne z zasadą </a:t>
            </a:r>
            <a:r>
              <a:rPr kumimoji="0" lang="pl-PL" alt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DNSH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technologie pozwalające na zastępowanie paliwa węglowego w ciepłownictwie systemowym.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MKiŚ.</a:t>
            </a: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28780DC-0568-4ECA-9D42-1F3395691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6" y="3708708"/>
            <a:ext cx="4252195" cy="23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pośrednio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Nabory zakończone – część dotacyjna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124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C2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.1.3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E-kompetencje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(nabory dla wszystkich 5 ścieżek zakończyły się 14 sierpnia 2024 r.).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/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MC. W ramach przedmiotowej inwestycji nie zawarto jeszcze żadnej umowy.</a:t>
            </a: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60F196B-999C-451C-A6D0-9B99037B8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95" y="2144811"/>
            <a:ext cx="7331901" cy="41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2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Efekty – część dotacyjna 1/3</a:t>
            </a:r>
            <a:endParaRPr lang="pl-PL" altLang="pl-PL" sz="26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212987"/>
            <a:ext cx="11918210" cy="50090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pl-PL" altLang="pl-PL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altLang="pl-PL" sz="20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A1.3.1</a:t>
            </a:r>
            <a:r>
              <a:rPr lang="pl-PL" alt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 Wdrożenie reformy planowania i zagospodarowania przestrzennego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W ramach ww. inwestycji w woj. podkarpackim zostały złożone 3 wnioski na łączną kwotę 105 500 zł na sporządzenie i uchwalenie gminnych programów rewitalizacji (GPR).</a:t>
            </a:r>
          </a:p>
          <a:p>
            <a:pPr marL="342900" marR="0" lvl="0" indent="-34290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1400" dirty="0">
              <a:solidFill>
                <a:srgbClr val="003399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pl-PL" altLang="pl-PL" sz="1050" dirty="0">
              <a:solidFill>
                <a:srgbClr val="003399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alt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A3.1.1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Wsparcie rozwoju nowoczesnego kształcenia zawodowego, szkolnictwa wyższego oraz uczenia się przez całe życie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ramach ww. inwestycji w woj. podkarpackim zawarto 8 umów na łączną kwotę ponad 108,9 mln zł,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w tym: </a:t>
            </a:r>
          </a:p>
          <a:p>
            <a:pPr marL="914400" lvl="1" indent="-342900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1 umowę na budowę systemu koordynacji działań zorientowanych na wsparcie uczenia się przez całe życie, w tym kształcenia zawodowego, szkolnictwa wyższego oraz uczenia się dorosłych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(kwota dofinansowania: 20,7 mln zł) oraz </a:t>
            </a:r>
          </a:p>
          <a:p>
            <a:pPr marL="914400" lvl="1" indent="-342900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l-PL" altLang="pl-PL" sz="10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914400" lvl="1" indent="-342900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7 umów na utworzenie i wsparcie funkcjonowania Branżowych Centrów Umiejętności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(łączna kwota dofinansowania: ponad 88,2 mln zł). </a:t>
            </a:r>
            <a:endParaRPr kumimoji="0" lang="pl-PL" alt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pl-PL" altLang="pl-PL" sz="2000" dirty="0">
              <a:solidFill>
                <a:srgbClr val="003399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8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Efekty – część dotacyjna 2/3</a:t>
            </a:r>
            <a:endParaRPr lang="pl-PL" altLang="pl-PL" sz="26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2055105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7965" marR="0" lvl="0" indent="-227965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7965" marR="0" lvl="0" indent="-227965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altLang="pl-PL" sz="2000" b="1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A4.2.1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Wsparcie programów dofinansowania miejsc opieki nad dziećmi 0-3 lat (żłobki, kluby dziecięce) </a:t>
            </a:r>
            <a:r>
              <a:rPr lang="pl-PL" alt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w ramach Aktywny Maluch</a:t>
            </a:r>
            <a:endParaRPr lang="pl-PL" altLang="pl-PL" sz="10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W </a:t>
            </a:r>
            <a:r>
              <a:rPr lang="pl-PL" altLang="pl-PL" sz="2000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ramach ww. inwestycji w woj. podkarpackim zawarto umowy z 88 podmiotami na tworzenie i funkcjonowanie nowych miejsc opieki nad dziećmi na łączną kwotę ponad 114,3 mln zł.</a:t>
            </a: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Dofinansowania na tworzenie i funkcjonowanie nowych miejsc opieki nad dziećmi są powiązane, ale umowy na każde z nich są podpisywane osobno, co prowadzi do podwójnej liczby umów w stosunku do liczby uczestniczących podmiotów, stąd podano informację o podmiotach, które zawarły umowę na tworzenie i są w trakcie podpisywania umów na funkcjonowanie. </a:t>
            </a: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000" dirty="0">
              <a:solidFill>
                <a:srgbClr val="003399"/>
              </a:solidFill>
              <a:latin typeface="Calibri"/>
              <a:ea typeface="Calibri"/>
              <a:cs typeface="Times New Roman"/>
            </a:endParaRP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b="1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B1.1.4 Wzmocnienie efektywności energetycznej obiektów lokalnej aktywności społecznej</a:t>
            </a:r>
            <a:endParaRPr lang="pl-PL" altLang="pl-PL" sz="2000" dirty="0">
              <a:solidFill>
                <a:srgbClr val="003399"/>
              </a:solidFill>
              <a:latin typeface="Calibri"/>
              <a:ea typeface="Calibri"/>
              <a:cs typeface="Times New Roman"/>
            </a:endParaRP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W ramach ww. inwestycji w woj. podkarpackim zawarto 5 umów na łączną kwotę ponad 9,7 mln zł na poprawę efektywności energetycznej/ modernizację energetyczną domów i ośrodków kultury.</a:t>
            </a: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000" dirty="0">
              <a:solidFill>
                <a:srgbClr val="003399"/>
              </a:solidFill>
              <a:latin typeface="Calibri"/>
              <a:ea typeface="Calibri"/>
              <a:cs typeface="Times New Roman"/>
            </a:endParaRPr>
          </a:p>
          <a:p>
            <a:pPr marL="227965" indent="-227965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l-PL" altLang="pl-PL" sz="1000" dirty="0">
              <a:solidFill>
                <a:srgbClr val="003399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3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Efekty – część dotacyjna 3/3</a:t>
            </a:r>
            <a:endParaRPr lang="pl-PL" altLang="pl-PL" sz="26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216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E1.1.2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Zero i niskoemisyjny transport zbiorowy (autobusy)</a:t>
            </a: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ramach ww. inwestycji w woj. podkarpackim zawarto 3 umowy na łączną kwotę ponad 60 mln zł (nabór I).</a:t>
            </a: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Aktualnie trwa weryfikacja 89 wniosków złożonych w ramach II naboru, który zakończył się 14 czerwca br.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W planach jest również ogłoszenie III naboru.</a:t>
            </a:r>
            <a:endParaRPr lang="pl-PL" altLang="pl-PL" sz="2000" dirty="0">
              <a:solidFill>
                <a:srgbClr val="003399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000" dirty="0">
              <a:solidFill>
                <a:srgbClr val="003399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800094" lvl="1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l-PL" altLang="pl-PL" sz="2000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2AF25F8-5A86-4958-9542-36502CB5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1195"/>
            <a:ext cx="5128804" cy="28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pośrednio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Efekty – część dotacyjna</a:t>
            </a:r>
            <a:endParaRPr lang="pl-PL" altLang="pl-PL" sz="26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465236"/>
            <a:ext cx="11918210" cy="3170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000" b="1" dirty="0">
                <a:solidFill>
                  <a:srgbClr val="003399"/>
                </a:solidFill>
                <a:cs typeface="Calibri" panose="020F0502020204030204" pitchFamily="34" charset="0"/>
              </a:rPr>
              <a:t>C2.1.3 E-Kompetencje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altLang="pl-PL" sz="2000" dirty="0">
                <a:solidFill>
                  <a:srgbClr val="003399"/>
                </a:solidFill>
                <a:cs typeface="Calibri" panose="020F0502020204030204" pitchFamily="34" charset="0"/>
              </a:rPr>
              <a:t>W ramach I etapu naborów przeprowadzonych w ramach ww. inwestycji złożono:</a:t>
            </a:r>
          </a:p>
          <a:p>
            <a:pPr marL="342900" marR="0" lvl="0" indent="-34290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2000" dirty="0">
                <a:solidFill>
                  <a:srgbClr val="003399"/>
                </a:solidFill>
                <a:cs typeface="Calibri" panose="020F0502020204030204" pitchFamily="34" charset="0"/>
              </a:rPr>
              <a:t>1 wniosek na szkolenia nauczycieli przedszkolnych (zakres naboru - województwo podkarpackie i lubelskie);</a:t>
            </a:r>
          </a:p>
          <a:p>
            <a:pPr marL="342900" indent="-342900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3399"/>
                </a:solidFill>
                <a:cs typeface="Calibri" panose="020F0502020204030204" pitchFamily="34" charset="0"/>
              </a:rPr>
              <a:t>2 wnioski na szkolenia nauczycieli szkolnych (zakres naboru - województwo mazowieckie, warmińsko-mazurskie, podlaskie, lubelskie, podkarpackie);</a:t>
            </a:r>
          </a:p>
          <a:p>
            <a:pPr marL="342900" indent="-342900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3399"/>
                </a:solidFill>
                <a:cs typeface="Calibri" panose="020F0502020204030204" pitchFamily="34" charset="0"/>
              </a:rPr>
              <a:t>1 wniosek na szkolenia obywateli (zakres naboru - województwo podkarpackie i lubelskie);</a:t>
            </a:r>
          </a:p>
          <a:p>
            <a:pPr marL="342900" indent="-342900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3399"/>
                </a:solidFill>
                <a:cs typeface="Calibri" panose="020F0502020204030204" pitchFamily="34" charset="0"/>
              </a:rPr>
              <a:t>7 wniosków na szkolenia urzędników (zakres naboru - województwo podkarpackie i lubelskie) oraz</a:t>
            </a:r>
          </a:p>
          <a:p>
            <a:pPr marL="342900" indent="-342900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3399"/>
                </a:solidFill>
                <a:cs typeface="Calibri" panose="020F0502020204030204" pitchFamily="34" charset="0"/>
              </a:rPr>
              <a:t>4 wnioski na szkolenia osób wykluczonych cyfrowo (zakres naboru - województwo podkarpackie i lubelskie).</a:t>
            </a:r>
          </a:p>
          <a:p>
            <a:pPr marL="342900" marR="0" lvl="0" indent="-34290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highlight>
                <a:srgbClr val="FFFF00"/>
              </a:highlight>
              <a:uLnTx/>
              <a:uFillTx/>
              <a:cs typeface="Calibri" panose="020F0502020204030204" pitchFamily="34" charset="0"/>
            </a:endParaRP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2000" dirty="0">
              <a:solidFill>
                <a:srgbClr val="003399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6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xmlns="" id="{B45C31BC-EA5C-48A9-93E7-92CDC49651C6}"/>
              </a:ext>
            </a:extLst>
          </p:cNvPr>
          <p:cNvSpPr/>
          <p:nvPr/>
        </p:nvSpPr>
        <p:spPr>
          <a:xfrm>
            <a:off x="357035" y="3705232"/>
            <a:ext cx="3657599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www.kpo.gov.pl</a:t>
            </a:r>
            <a:endParaRPr lang="pl-PL" sz="2800" dirty="0">
              <a:solidFill>
                <a:schemeClr val="bg2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E284550-6320-437B-AE70-CDB4D161F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52" y="0"/>
            <a:ext cx="7408148" cy="6858000"/>
          </a:xfrm>
          <a:prstGeom prst="rect">
            <a:avLst/>
          </a:prstGeom>
        </p:spPr>
      </p:pic>
      <p:sp>
        <p:nvSpPr>
          <p:cNvPr id="12" name="Owal 11">
            <a:extLst>
              <a:ext uri="{FF2B5EF4-FFF2-40B4-BE49-F238E27FC236}">
                <a16:creationId xmlns:a16="http://schemas.microsoft.com/office/drawing/2014/main" xmlns="" id="{D40508B2-B5A9-4044-A68D-BCB23C3410DA}"/>
              </a:ext>
            </a:extLst>
          </p:cNvPr>
          <p:cNvSpPr/>
          <p:nvPr/>
        </p:nvSpPr>
        <p:spPr>
          <a:xfrm>
            <a:off x="6916848" y="4055952"/>
            <a:ext cx="1217741" cy="12560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F0000"/>
              </a:highlight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xmlns="" id="{E92E64F4-0045-4827-B4CD-40BFCEDBEFB2}"/>
              </a:ext>
            </a:extLst>
          </p:cNvPr>
          <p:cNvCxnSpPr>
            <a:cxnSpLocks/>
          </p:cNvCxnSpPr>
          <p:nvPr/>
        </p:nvCxnSpPr>
        <p:spPr>
          <a:xfrm>
            <a:off x="3657600" y="4363770"/>
            <a:ext cx="3195873" cy="271604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5795F844-6A8A-4ECA-8DA9-1A6CF002E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Strona internetowa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5A93E4CA-251D-47EC-9F79-E63303F844CF}"/>
              </a:ext>
            </a:extLst>
          </p:cNvPr>
          <p:cNvSpPr txBox="1">
            <a:spLocks/>
          </p:cNvSpPr>
          <p:nvPr/>
        </p:nvSpPr>
        <p:spPr bwMode="auto">
          <a:xfrm>
            <a:off x="394873" y="1609355"/>
            <a:ext cx="413954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5333" kern="12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Lato Heavy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0" lvl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Zachęcamy do śledzenia aktualnego stanu naborów na stronie KPO </a:t>
            </a:r>
            <a:b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zakładce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„Sięgnij po wsparcie”.</a:t>
            </a:r>
          </a:p>
        </p:txBody>
      </p:sp>
    </p:spTree>
    <p:extLst>
      <p:ext uri="{BB962C8B-B14F-4D97-AF65-F5344CB8AC3E}">
        <p14:creationId xmlns:p14="http://schemas.microsoft.com/office/powerpoint/2010/main" val="72596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: zaokrąglone rogi po przekątnej 15">
            <a:extLst>
              <a:ext uri="{FF2B5EF4-FFF2-40B4-BE49-F238E27FC236}">
                <a16:creationId xmlns:a16="http://schemas.microsoft.com/office/drawing/2014/main" xmlns="" id="{4DC46B8F-677F-4A9D-B85F-CB86BB48E1BA}"/>
              </a:ext>
            </a:extLst>
          </p:cNvPr>
          <p:cNvSpPr/>
          <p:nvPr/>
        </p:nvSpPr>
        <p:spPr>
          <a:xfrm>
            <a:off x="356385" y="1046164"/>
            <a:ext cx="11017251" cy="4468811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37061" marR="0" lvl="0" indent="-237061" algn="just" defTabSz="121917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37061" marR="0" lvl="0" indent="-237061" algn="just" defTabSz="121917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A0F214-5668-4DD4-987B-C50884E23B00}"/>
              </a:ext>
            </a:extLst>
          </p:cNvPr>
          <p:cNvSpPr txBox="1"/>
          <p:nvPr/>
        </p:nvSpPr>
        <p:spPr bwMode="auto">
          <a:xfrm>
            <a:off x="356385" y="1533944"/>
            <a:ext cx="11422173" cy="3785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marL="457189" marR="0" lvl="0" indent="-457189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Krajowy Plan Odbudowy i Zwiększania Odporności (KPO) to program, który wzmocni polską gospodarkę oraz sprawi, że będzie ona łatwiej znosić wszelkie kryzysy. Składa się z 57 inwestycji i 54 reform.</a:t>
            </a: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Lato Medium" panose="020F0502020204030203" pitchFamily="34" charset="0"/>
              <a:cs typeface="Calibri" panose="020F0502020204030204" pitchFamily="34" charset="0"/>
            </a:endParaRP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Polska otrzyma blisko 60 mld euro (ok. 268 mld złotych), w tym 25,27 mld euro (113,28 mld zł)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w postaci dotacji i 34,54 mld euro (154,81 mld zł) w formie preferencyjnych pożyczek.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Środki zainwestujemy m.in. w rozwój gospodarki, innowacje, środowisko, cyfryzację, edukację i zdrowie.</a:t>
            </a: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Lato Medium" panose="020F0502020204030203" pitchFamily="34" charset="0"/>
              <a:cs typeface="Calibri" panose="020F0502020204030204" pitchFamily="34" charset="0"/>
            </a:endParaRP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Zgodnie z celami UE znaczną część budżetu przeznaczymy na cele klimatyczne (44,96%) oraz na transformację cyfrową (21,28%).</a:t>
            </a:r>
          </a:p>
          <a:p>
            <a:pPr marL="457189" marR="0" lvl="0" indent="-457189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Lato Medium" panose="020F0502020204030203" pitchFamily="34" charset="0"/>
              <a:cs typeface="Calibri" panose="020F0502020204030204" pitchFamily="34" charset="0"/>
            </a:endParaRPr>
          </a:p>
          <a:p>
            <a:pPr marL="457189" marR="0" lvl="0" indent="-457189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KPO obejmuje reformy i inwestycje, które rozpoczęły się po 1 lutego 2020 r. i zakończą do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31 sierpnia 2026 r. (dla komponentu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REPowerEU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 od 1 lutego 2022r.).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432B20C-DADF-4FBF-A9F2-6369EE9AD2F6}"/>
              </a:ext>
            </a:extLst>
          </p:cNvPr>
          <p:cNvSpPr txBox="1">
            <a:spLocks/>
          </p:cNvSpPr>
          <p:nvPr/>
        </p:nvSpPr>
        <p:spPr bwMode="auto">
          <a:xfrm>
            <a:off x="594785" y="262468"/>
            <a:ext cx="7998070" cy="70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2"/>
                </a:solidFill>
                <a:latin typeface="Lato Medium" panose="020F050202020403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Krajowy Plan Odbudowy i Zwiększania Odporności – informacje ogólne</a:t>
            </a:r>
          </a:p>
        </p:txBody>
      </p:sp>
    </p:spTree>
    <p:extLst>
      <p:ext uri="{BB962C8B-B14F-4D97-AF65-F5344CB8AC3E}">
        <p14:creationId xmlns:p14="http://schemas.microsoft.com/office/powerpoint/2010/main" val="44799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ytuł 1">
            <a:extLst>
              <a:ext uri="{FF2B5EF4-FFF2-40B4-BE49-F238E27FC236}">
                <a16:creationId xmlns:a16="http://schemas.microsoft.com/office/drawing/2014/main" xmlns="" id="{22B97E83-5587-4983-AB6C-2818D8D0A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518" y="2948517"/>
            <a:ext cx="4802716" cy="863600"/>
          </a:xfrm>
        </p:spPr>
        <p:txBody>
          <a:bodyPr/>
          <a:lstStyle/>
          <a:p>
            <a:r>
              <a:rPr lang="pl-PL" altLang="pl-PL" sz="3200"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55" y="190123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KPO dla jednostek samorządu terytorialnego </a:t>
            </a:r>
            <a:endParaRPr lang="pl-PL" altLang="pl-PL" sz="24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02403" name="pole tekstowe 1">
            <a:extLst>
              <a:ext uri="{FF2B5EF4-FFF2-40B4-BE49-F238E27FC236}">
                <a16:creationId xmlns:a16="http://schemas.microsoft.com/office/drawing/2014/main" xmlns="" id="{40A8007A-4E78-4618-8827-0495DBE1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17" y="1659467"/>
            <a:ext cx="5560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705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600">
              <a:solidFill>
                <a:srgbClr val="003399"/>
              </a:solidFill>
              <a:ea typeface="Lato Medium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871EE9ED-AB75-478F-9F52-52E4C1836AF5}"/>
              </a:ext>
            </a:extLst>
          </p:cNvPr>
          <p:cNvSpPr txBox="1"/>
          <p:nvPr/>
        </p:nvSpPr>
        <p:spPr bwMode="auto">
          <a:xfrm>
            <a:off x="6710683" y="1668300"/>
            <a:ext cx="499910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finansowanie niektórych inwestycji wpływających na „zazielenienie” terenów miejskich; 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zakup zeroemisyjnego transportu publicznego; 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łagodzenie zmian klimatu i adaptację do nich; 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zmniejszenie poziomu zanieczyszczeń.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5325282D-F9BB-42BA-A32D-5787771B0DA7}"/>
              </a:ext>
            </a:extLst>
          </p:cNvPr>
          <p:cNvSpPr/>
          <p:nvPr/>
        </p:nvSpPr>
        <p:spPr>
          <a:xfrm>
            <a:off x="6463430" y="4222845"/>
            <a:ext cx="5473874" cy="196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2"/>
                </a:solidFill>
              </a:rPr>
              <a:t>W ramach KPO jest 18 inwestycji, których beneficjentami mogą zostać samorządy (jako bezpośredni odbiorcy finansowania lub jako korzystający z działań realizowanych przez inne podmioty). W ich ramach trwa 9 naborów, kolejnych 5 jest planowanych a 13 się zakończyło.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97D5B9D-8022-4076-A5EA-7633821A0728}"/>
              </a:ext>
            </a:extLst>
          </p:cNvPr>
          <p:cNvSpPr txBox="1"/>
          <p:nvPr/>
        </p:nvSpPr>
        <p:spPr bwMode="auto">
          <a:xfrm>
            <a:off x="386503" y="1693356"/>
            <a:ext cx="5081791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wsparcie w przygotowaniu: planów ogólnych, gminnych programów rewitalizacji, miejscowych planów zagospodarowania przestrzennego;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termomodernizację szkół;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zwiększenie poziomu zielonych kompetencji oraz kompetencji cyfrowych;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zwiększenia efektywności energetycznej obiektów lokalnej aktywności społecznej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i poprawę tej efektywności w budynkach mieszkalnych wielorodzinnych;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zwiększenie dostępności do infrastruktury wodno-kanalizacyjnej oraz poprawę gospodarki wodnej na obszarach wiejskich.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4F27BC5-0A96-43EF-8350-8659C69F8D93}"/>
              </a:ext>
            </a:extLst>
          </p:cNvPr>
          <p:cNvSpPr txBox="1"/>
          <p:nvPr/>
        </p:nvSpPr>
        <p:spPr bwMode="auto">
          <a:xfrm>
            <a:off x="1831292" y="1364209"/>
            <a:ext cx="6097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wsparcie dla </a:t>
            </a:r>
            <a:r>
              <a:rPr lang="pl-PL" altLang="pl-PL" sz="2000" b="1" dirty="0" err="1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jst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779E8FF5-8724-4FC5-AF25-575C32430449}"/>
              </a:ext>
            </a:extLst>
          </p:cNvPr>
          <p:cNvSpPr txBox="1"/>
          <p:nvPr/>
        </p:nvSpPr>
        <p:spPr bwMode="auto">
          <a:xfrm>
            <a:off x="8003104" y="1301200"/>
            <a:ext cx="6097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wsparcie dla miast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3593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: zaokrąglone rogi po przekątnej 15">
            <a:extLst>
              <a:ext uri="{FF2B5EF4-FFF2-40B4-BE49-F238E27FC236}">
                <a16:creationId xmlns:a16="http://schemas.microsoft.com/office/drawing/2014/main" xmlns="" id="{4DC46B8F-677F-4A9D-B85F-CB86BB48E1BA}"/>
              </a:ext>
            </a:extLst>
          </p:cNvPr>
          <p:cNvSpPr/>
          <p:nvPr/>
        </p:nvSpPr>
        <p:spPr>
          <a:xfrm>
            <a:off x="356385" y="1046164"/>
            <a:ext cx="11017251" cy="4468811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37061" marR="0" lvl="0" indent="-237061" algn="just" defTabSz="121917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37061" marR="0" lvl="0" indent="-237061" algn="just" defTabSz="121917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432B20C-DADF-4FBF-A9F2-6369EE9AD2F6}"/>
              </a:ext>
            </a:extLst>
          </p:cNvPr>
          <p:cNvSpPr txBox="1">
            <a:spLocks/>
          </p:cNvSpPr>
          <p:nvPr/>
        </p:nvSpPr>
        <p:spPr bwMode="auto">
          <a:xfrm>
            <a:off x="359395" y="217201"/>
            <a:ext cx="7294008" cy="70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2"/>
                </a:solidFill>
                <a:latin typeface="Lato Medium" panose="020F050202020403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Krajowy Plan Odbudowy i Zwiększania Odporności – informacje ogólne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B12FAA6-070C-44C5-96B9-890DA1368013}"/>
              </a:ext>
            </a:extLst>
          </p:cNvPr>
          <p:cNvSpPr txBox="1"/>
          <p:nvPr/>
        </p:nvSpPr>
        <p:spPr bwMode="auto">
          <a:xfrm>
            <a:off x="356385" y="1343025"/>
            <a:ext cx="11017251" cy="4678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Wg. stanu na 31 lipca br. uruchomiono nabory (rozpoczęto nabór wniosków o objęcie przedsięwzięć wsparciem) w ramach 43 inwestycji na 61,6% alokacji KPO, w tym w 34 inwestycjach na 81,7% alokacji w części grantowej oraz w 9 inwestycjach na 46,8% alokacji w części pożyczkowej.</a:t>
            </a: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0" indent="-457189" algn="just" defTabSz="12191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początku sierpnia rozpoczął się nabór w ramach kolejnych  4 inwestycji w części grantowej.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Alokacja na te nabory stanowi 2,2% alokacji KPO i 5,3% alokacji części grantowej</a:t>
            </a:r>
          </a:p>
          <a:p>
            <a:pPr marL="457189" lvl="0" indent="-457189" algn="just" defTabSz="12191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Lato Medium" panose="020F0502020204030203" pitchFamily="34" charset="0"/>
              <a:cs typeface="Calibri" panose="020F0502020204030204" pitchFamily="34" charset="0"/>
            </a:endParaRPr>
          </a:p>
          <a:p>
            <a:pPr marL="457189" lvl="0" indent="-457189" algn="just" defTabSz="12191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początku sierpnia uruchomiono również 2 nabory w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części pożyczkowej, a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lokacje na te nabory stanowią 8,4% alokacji KPO i 14,6% alokacji części pożyczkowej</a:t>
            </a:r>
          </a:p>
          <a:p>
            <a:pPr marL="457189" lvl="0" indent="-457189" algn="just" defTabSz="12191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Lato Medium" panose="020F0502020204030203" pitchFamily="34" charset="0"/>
              <a:cs typeface="Calibri" panose="020F0502020204030204" pitchFamily="34" charset="0"/>
            </a:endParaRP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Do 26 sierpnia br. w ramach KPO zawartych zostało ponad 558 tyś. umów o objęcie przedsięwzięć wsparciem na kwotę 33 741,1 mln zł, co stanowi 12,8% całości alokacji KPO. </a:t>
            </a: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2000" dirty="0">
              <a:solidFill>
                <a:srgbClr val="003399"/>
              </a:solidFill>
              <a:latin typeface="Calibri" panose="020F0502020204030204" pitchFamily="34" charset="0"/>
              <a:ea typeface="Lato Medium" panose="020F0502020204030203" pitchFamily="34" charset="0"/>
              <a:cs typeface="Calibri" panose="020F0502020204030204" pitchFamily="34" charset="0"/>
            </a:endParaRPr>
          </a:p>
          <a:p>
            <a:pPr marL="457189" marR="0" lvl="0" indent="-457189" algn="just" defTabSz="121917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F0502020204030203" pitchFamily="34" charset="0"/>
                <a:cs typeface="Calibri" panose="020F0502020204030204" pitchFamily="34" charset="0"/>
              </a:rPr>
              <a:t>W ramach części dotacyjnej umowy opiewają na kwotę 33 493,8 mln zł (29,9% alokacji), w części pożyczkowej kwota umów to 247,3 mln zł (0,2% alokacji). </a:t>
            </a:r>
          </a:p>
        </p:txBody>
      </p:sp>
    </p:spTree>
    <p:extLst>
      <p:ext uri="{BB962C8B-B14F-4D97-AF65-F5344CB8AC3E}">
        <p14:creationId xmlns:p14="http://schemas.microsoft.com/office/powerpoint/2010/main" val="14292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Aktualne nabory – część dotacyjna 1/2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432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A1.3.1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Wdrożenie reformy planowania i zagospodarowania przestrzennego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– wsparcie dla gmin 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(wsparcie w formie bezzwrotnej, nabór trwa od 21 maja 2024 r. do 30 czerwca 2026 r., alokacja na nabór: ponad 871 mln zł).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MRiT; </a:t>
            </a: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A4.2.1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Wsparcie programów dofinansowania miejsc opieki nad dziećmi 0-3 lat (żłobki, kluby dziecięce) 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ramach Maluch+ (program Aktywny Maluch 2022-2029 – wznowienie naboru ciągłego)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(wsparcie w formie bezzwrotnej, wznowiony nabór prowadzony w trybie ciągłym od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25 kwietnia 2024 r. do 31 grudnia 2025 r.,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 turach do wyczerpania alokacji na inwestycję, kwota na nabór: 2 273 mln zł).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MRPiPS;</a:t>
            </a: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B1.1.4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Zwiększenie efektywności energetycznej obiektów lokalnej aktywności społecznej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(wsparcie w formie bezzwrotnej, nabór ciągły od 31 lipca 2023 r. do wyczerpania alokacji, kwota na nabór: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ponad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300 mln zł). </a:t>
            </a:r>
            <a:b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</a:t>
            </a:r>
            <a:r>
              <a:rPr kumimoji="0" lang="pl-PL" altLang="pl-PL" sz="200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MKiDN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3826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Aktualne nabory – część dotacyjna 2/2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216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7965" indent="-227965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B1.1.5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l-PL" altLang="pl-PL" sz="2000" b="1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Poprawa efektywności energetycznej w budynkach mieszkalnych wielorodzinnych </a:t>
            </a:r>
            <a:r>
              <a:rPr lang="pl-PL" altLang="pl-PL" sz="2000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(dotychczas </a:t>
            </a:r>
            <a:r>
              <a:rPr lang="pl-PL" altLang="pl-PL" sz="2000" dirty="0">
                <a:cs typeface="Times New Roman" panose="02020603050405020304" pitchFamily="18" charset="0"/>
              </a:rPr>
              <a:t/>
            </a:r>
            <a:br>
              <a:rPr lang="pl-PL" altLang="pl-PL" sz="2000" dirty="0">
                <a:cs typeface="Times New Roman" panose="02020603050405020304" pitchFamily="18" charset="0"/>
              </a:rPr>
            </a:br>
            <a:r>
              <a:rPr lang="pl-PL" altLang="pl-PL" sz="2000" dirty="0" err="1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B1.1.2</a:t>
            </a:r>
            <a:r>
              <a:rPr lang="pl-PL" altLang="pl-PL" sz="2000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-2/2 Wymiana źródeł ciepła i poprawa efektywności energetycznej w budynkach mieszkalnych) </a:t>
            </a:r>
            <a:r>
              <a:rPr lang="pl-PL" altLang="pl-PL" sz="2000" dirty="0">
                <a:cs typeface="Times New Roman" panose="02020603050405020304" pitchFamily="18" charset="0"/>
              </a:rPr>
              <a:t/>
            </a:r>
            <a:br>
              <a:rPr lang="pl-PL" altLang="pl-PL" sz="2000" dirty="0"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(wsparcie w formie bezzwrotnej, nabór prowadzony w trybie ciągłym od 1 lutego 2023 r. w części dotyczącej budynków wielorodzinnych do wyczerpania alokacji na inwestycję (448 mln zł). </a:t>
            </a:r>
            <a:r>
              <a:rPr lang="pl-PL" altLang="pl-PL" sz="2000" dirty="0">
                <a:cs typeface="Times New Roman" panose="02020603050405020304" pitchFamily="18" charset="0"/>
              </a:rPr>
              <a:t/>
            </a:r>
            <a:br>
              <a:rPr lang="pl-PL" altLang="pl-PL" sz="2000" dirty="0"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latin typeface="Calibri"/>
                <a:ea typeface="Calibri"/>
                <a:cs typeface="Times New Roman"/>
              </a:rPr>
              <a:t>Instytucja odpowiedzialna: MRiT.</a:t>
            </a:r>
            <a:endParaRPr lang="pl-PL" altLang="pl-PL" sz="2000" dirty="0">
              <a:solidFill>
                <a:srgbClr val="003399"/>
              </a:solidFill>
              <a:ea typeface="Calibri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581AED3-31F5-4A40-B3E1-9DAD9E4F7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2" y="3253053"/>
            <a:ext cx="4717418" cy="2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4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Aktualne nabory – część pożyczkowa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432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B3.2.1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-1/3 Inwestycje w neutralizację ryzyka i rekultywację wielkoobszarowych terenów poprzemysłowych 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 Morza Bałtyckiego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(nabór trwa od 1 lipca 2024 r. do 30 września 2024 r., alokacja na nabór: 245,7 mln zł).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MKIŚ; </a:t>
            </a: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B3.4.1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Inwestycje na rzecz zielonej transformacji miast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(wsparcie w formie zwrotnej z oprocentowaniem 0% dla projektów nie generujących przychodu lub oszczędności, możliwe umorzenie do 5% wartości kapitału po zakończeniu realizacji przedsięwzięcia, nabór trwa od 5 kwietnia 2024 r. i ma charakter ciągły, kwota na nabór: 39 795,1 mln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zł). Instytucja odpowiedzialna: </a:t>
            </a:r>
            <a:r>
              <a:rPr kumimoji="0" lang="pl-PL" altLang="pl-PL" sz="200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MFiPR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B3.5.1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Inwestycje w energooszczędne budownictwo mieszkaniowe dla gospodarstw domowych o niskich </a:t>
            </a:r>
            <a:b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 średnich dochodach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(nabór trwa od 1 lutego 2024 r. do 30 września 2024 r., alokacja na nabór: ponad 510,5 mln zł);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Instytucja odpowiedzialna: MRiT.</a:t>
            </a:r>
            <a:endParaRPr lang="pl-PL" altLang="pl-PL" sz="20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8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Nabory planowane do uruchomienia – część dotacyjna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432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B1.1.3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Wymiana źródeł ciepła i poprawa efektywności energetycznej szkół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(wsparcie oferowane w formie bezzwrotnej, rozpoczęcie naboru wniosków na całą 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dostępną alokację planowane jest we wrześniu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b</a:t>
            </a: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r., </a:t>
            </a:r>
            <a:b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pl-PL" alt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alokacja na nabór: 1 300 mln zł). Instytucja odpowiedzialna: MKiŚ;</a:t>
            </a: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20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B3.1.1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l-PL" alt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Inwestycje w zrównoważoną gospodarkę wodno-ściekową na terenach wiejskich 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(wsparcie oferowane w formie bezzwrotnej, nabór planowany od 30 września do 20 października 2024 r., alokacja na nabór: 911,1 mln zł). Przewiduje się, że 16 </a:t>
            </a:r>
            <a:r>
              <a:rPr lang="pl-PL" altLang="pl-PL" sz="2000" dirty="0" err="1">
                <a:solidFill>
                  <a:srgbClr val="003399"/>
                </a:solidFill>
                <a:cs typeface="Times New Roman" panose="02020603050405020304" pitchFamily="18" charset="0"/>
              </a:rPr>
              <a:t>JW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 będzie prowadzić nabory w 16 województwach, ze względu na różny stopień gotowości </a:t>
            </a:r>
            <a:r>
              <a:rPr lang="pl-PL" altLang="pl-PL" sz="2000" dirty="0" err="1">
                <a:solidFill>
                  <a:srgbClr val="003399"/>
                </a:solidFill>
                <a:cs typeface="Times New Roman" panose="02020603050405020304" pitchFamily="18" charset="0"/>
              </a:rPr>
              <a:t>JW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 nie będą zobowiązane do uruchomienia naboru w jednym terminie. </a:t>
            </a:r>
            <a:b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Instytucja odpowiedzialna: MRiRW;</a:t>
            </a: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D4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.1.1 </a:t>
            </a:r>
            <a:r>
              <a:rPr lang="pl-PL" alt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Rozwój opieki długoterminowej poprzez modernizację infrastruktury podmiotów leczniczych na poziomie powiatowym</a:t>
            </a:r>
            <a:r>
              <a:rPr lang="pl-PL" alt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 (planowany termin ogłoszenia naboru: III kwartał 2024 r., alokacja na nabór: 648 mln zł). Instytucja odpowiedzialna: MZ.</a:t>
            </a:r>
            <a:endParaRPr kumimoji="0" lang="pl-PL" altLang="pl-PL" sz="20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9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ytuł 1">
            <a:extLst>
              <a:ext uri="{FF2B5EF4-FFF2-40B4-BE49-F238E27FC236}">
                <a16:creationId xmlns:a16="http://schemas.microsoft.com/office/drawing/2014/main" xmlns="" id="{96B5585D-8016-466A-AED9-498B15BB9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74" y="172016"/>
            <a:ext cx="9698567" cy="863600"/>
          </a:xfrm>
        </p:spPr>
        <p:txBody>
          <a:bodyPr/>
          <a:lstStyle/>
          <a:p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Inwestycje dla samorządów </a:t>
            </a:r>
            <a:b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Calibri" panose="020F0502020204030204" pitchFamily="34" charset="0"/>
                <a:ea typeface="Lato Heavy" panose="020F0502020204030203"/>
                <a:cs typeface="Calibri" panose="020F0502020204030204" pitchFamily="34" charset="0"/>
              </a:rPr>
              <a:t>Nabory planowane do uruchomienia – część pożyczkowa</a:t>
            </a:r>
            <a:endParaRPr lang="pl-PL" altLang="pl-PL" sz="2600" dirty="0">
              <a:solidFill>
                <a:srgbClr val="FF0000"/>
              </a:solidFill>
              <a:latin typeface="Calibri" panose="020F0502020204030204" pitchFamily="34" charset="0"/>
              <a:ea typeface="Lato Heavy" panose="020F0502020204030203"/>
              <a:cs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12150E9-5E5F-4453-AF7D-19B4A974B046}"/>
              </a:ext>
            </a:extLst>
          </p:cNvPr>
          <p:cNvSpPr txBox="1"/>
          <p:nvPr/>
        </p:nvSpPr>
        <p:spPr bwMode="auto">
          <a:xfrm>
            <a:off x="136895" y="1345418"/>
            <a:ext cx="11918210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5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marR="0" lvl="0" indent="-228594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err="1">
                <a:solidFill>
                  <a:srgbClr val="003399"/>
                </a:solidFill>
                <a:cs typeface="Times New Roman" panose="02020603050405020304" pitchFamily="18" charset="0"/>
              </a:rPr>
              <a:t>B3.3.1</a:t>
            </a:r>
            <a:r>
              <a:rPr 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 Inwestycje w zwiększanie potencjału zrównoważonej gospodarki wodnej na obszarach wiejskich</a:t>
            </a:r>
          </a:p>
          <a:p>
            <a:pPr marL="0" marR="0" lvl="0" indent="0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(planowany termin naboru: </a:t>
            </a:r>
          </a:p>
          <a:p>
            <a:pPr marL="800094" lvl="1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obszar A - 14 października – 13 listopada 2024 r., alokacja: 31,5 mln zł; </a:t>
            </a:r>
          </a:p>
          <a:p>
            <a:pPr marL="800094" lvl="1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obszar B - 4 listopada - 2 grudnia 2024 r., alokacja: 1 109,5 mln zł). </a:t>
            </a:r>
            <a:endParaRPr lang="pl-PL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0" indent="0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003399"/>
                </a:solidFill>
                <a:cs typeface="Times New Roman" panose="02020603050405020304" pitchFamily="18" charset="0"/>
              </a:rPr>
              <a:t>Instytucja odpowiedzialna: MRiRW.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B707CDD-210C-4699-AAFB-AFA3B6336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7466"/>
            <a:ext cx="5377840" cy="30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45837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_MFiPR">
  <a:themeElements>
    <a:clrScheme name="Niestandardowy 2">
      <a:dk1>
        <a:srgbClr val="192F51"/>
      </a:dk1>
      <a:lt1>
        <a:sysClr val="window" lastClr="FFFFFF"/>
      </a:lt1>
      <a:dk2>
        <a:srgbClr val="003399"/>
      </a:dk2>
      <a:lt2>
        <a:srgbClr val="003399"/>
      </a:lt2>
      <a:accent1>
        <a:srgbClr val="BCD5ED"/>
      </a:accent1>
      <a:accent2>
        <a:srgbClr val="E21D2C"/>
      </a:accent2>
      <a:accent3>
        <a:srgbClr val="898A8C"/>
      </a:accent3>
      <a:accent4>
        <a:srgbClr val="C6C7C8"/>
      </a:accent4>
      <a:accent5>
        <a:srgbClr val="FFFFFF"/>
      </a:accent5>
      <a:accent6>
        <a:srgbClr val="192F51"/>
      </a:accent6>
      <a:hlink>
        <a:srgbClr val="0000FF"/>
      </a:hlink>
      <a:folHlink>
        <a:srgbClr val="800080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Szablon_MFiPR">
  <a:themeElements>
    <a:clrScheme name="Niestandardowy 2">
      <a:dk1>
        <a:srgbClr val="192F51"/>
      </a:dk1>
      <a:lt1>
        <a:sysClr val="window" lastClr="FFFFFF"/>
      </a:lt1>
      <a:dk2>
        <a:srgbClr val="003399"/>
      </a:dk2>
      <a:lt2>
        <a:srgbClr val="003399"/>
      </a:lt2>
      <a:accent1>
        <a:srgbClr val="BCD5ED"/>
      </a:accent1>
      <a:accent2>
        <a:srgbClr val="E21D2C"/>
      </a:accent2>
      <a:accent3>
        <a:srgbClr val="898A8C"/>
      </a:accent3>
      <a:accent4>
        <a:srgbClr val="C6C7C8"/>
      </a:accent4>
      <a:accent5>
        <a:srgbClr val="FFFFFF"/>
      </a:accent5>
      <a:accent6>
        <a:srgbClr val="192F51"/>
      </a:accent6>
      <a:hlink>
        <a:srgbClr val="0000FF"/>
      </a:hlink>
      <a:folHlink>
        <a:srgbClr val="800080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6_Szablon_MFiPR">
  <a:themeElements>
    <a:clrScheme name="Niestandardowy 2">
      <a:dk1>
        <a:srgbClr val="192F51"/>
      </a:dk1>
      <a:lt1>
        <a:sysClr val="window" lastClr="FFFFFF"/>
      </a:lt1>
      <a:dk2>
        <a:srgbClr val="003399"/>
      </a:dk2>
      <a:lt2>
        <a:srgbClr val="003399"/>
      </a:lt2>
      <a:accent1>
        <a:srgbClr val="BCD5ED"/>
      </a:accent1>
      <a:accent2>
        <a:srgbClr val="E21D2C"/>
      </a:accent2>
      <a:accent3>
        <a:srgbClr val="898A8C"/>
      </a:accent3>
      <a:accent4>
        <a:srgbClr val="C6C7C8"/>
      </a:accent4>
      <a:accent5>
        <a:srgbClr val="FFFFFF"/>
      </a:accent5>
      <a:accent6>
        <a:srgbClr val="192F51"/>
      </a:accent6>
      <a:hlink>
        <a:srgbClr val="0000FF"/>
      </a:hlink>
      <a:folHlink>
        <a:srgbClr val="800080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809</Words>
  <Application>Microsoft Office PowerPoint</Application>
  <PresentationFormat>Niestandardowy</PresentationFormat>
  <Paragraphs>153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Szablon_MFiPR</vt:lpstr>
      <vt:lpstr>3_Szablon_MFiPR</vt:lpstr>
      <vt:lpstr>6_Szablon_MFiPR</vt:lpstr>
      <vt:lpstr>Krajowy Plan Odbudowy i Zwiększania Odporności dla jst</vt:lpstr>
      <vt:lpstr>Prezentacja programu PowerPoint</vt:lpstr>
      <vt:lpstr>KPO dla jednostek samorządu terytorialnego </vt:lpstr>
      <vt:lpstr>Prezentacja programu PowerPoint</vt:lpstr>
      <vt:lpstr>Inwestycje dla samorządów Aktualne nabory – część dotacyjna 1/2</vt:lpstr>
      <vt:lpstr>Inwestycje dla samorządów Aktualne nabory – część dotacyjna 2/2</vt:lpstr>
      <vt:lpstr>Inwestycje dla samorządów Aktualne nabory – część pożyczkowa</vt:lpstr>
      <vt:lpstr>Inwestycje dla samorządów  Nabory planowane do uruchomienia – część dotacyjna</vt:lpstr>
      <vt:lpstr>Inwestycje dla samorządów  Nabory planowane do uruchomienia – część pożyczkowa</vt:lpstr>
      <vt:lpstr>Inwestycje dla samorządów  Nabory zakończone – część dotacyjna</vt:lpstr>
      <vt:lpstr>Inwestycje dla samorządów  Nabory zakończone – część pożyczkowa</vt:lpstr>
      <vt:lpstr>Inwestycje pośrednio dla samorządów  Aktualne nabory – część dotacyjna</vt:lpstr>
      <vt:lpstr>Inwestycje pośrednio dla samorządów  Nabory planowane do uruchomienia – część dotacyjna</vt:lpstr>
      <vt:lpstr>Inwestycje pośrednio dla samorządów  Nabory zakończone – część dotacyjna</vt:lpstr>
      <vt:lpstr>Inwestycje dla samorządów Efekty – część dotacyjna 1/3</vt:lpstr>
      <vt:lpstr>Inwestycje dla samorządów Efekty – część dotacyjna 2/3</vt:lpstr>
      <vt:lpstr>Inwestycje dla samorządów Efekty – część dotacyjna 3/3</vt:lpstr>
      <vt:lpstr>Inwestycje pośrednio dla samorządów  Efekty – część dotacyjna</vt:lpstr>
      <vt:lpstr>Strona internetowa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Wykorzystanie RRF w państwach członkowskich (1/2)</dc:title>
  <dc:creator>Dziubek-Grudzińska Magdalena</dc:creator>
  <cp:lastModifiedBy>Aneta Lichtblau-Kowal</cp:lastModifiedBy>
  <cp:revision>389</cp:revision>
  <cp:lastPrinted>2024-08-20T13:27:17Z</cp:lastPrinted>
  <dcterms:created xsi:type="dcterms:W3CDTF">2023-11-30T10:26:24Z</dcterms:created>
  <dcterms:modified xsi:type="dcterms:W3CDTF">2024-08-30T11:59:47Z</dcterms:modified>
</cp:coreProperties>
</file>